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259" r:id="rId4"/>
    <p:sldId id="309" r:id="rId5"/>
    <p:sldId id="263" r:id="rId6"/>
    <p:sldId id="311" r:id="rId7"/>
    <p:sldId id="312" r:id="rId8"/>
    <p:sldId id="341" r:id="rId9"/>
    <p:sldId id="342" r:id="rId10"/>
    <p:sldId id="343" r:id="rId11"/>
    <p:sldId id="270" r:id="rId12"/>
    <p:sldId id="306" r:id="rId13"/>
    <p:sldId id="307" r:id="rId14"/>
    <p:sldId id="308" r:id="rId15"/>
    <p:sldId id="260" r:id="rId16"/>
    <p:sldId id="271" r:id="rId17"/>
    <p:sldId id="272" r:id="rId18"/>
    <p:sldId id="274" r:id="rId19"/>
    <p:sldId id="273" r:id="rId20"/>
    <p:sldId id="310" r:id="rId21"/>
    <p:sldId id="330" r:id="rId22"/>
    <p:sldId id="332" r:id="rId23"/>
    <p:sldId id="261" r:id="rId24"/>
    <p:sldId id="276" r:id="rId25"/>
    <p:sldId id="275" r:id="rId26"/>
    <p:sldId id="262" r:id="rId27"/>
    <p:sldId id="331" r:id="rId28"/>
    <p:sldId id="277" r:id="rId29"/>
    <p:sldId id="279" r:id="rId30"/>
    <p:sldId id="282" r:id="rId31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243"/>
    <a:srgbClr val="C63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BD7596-D7E0-4E6D-B501-BEA143A0F5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541876-8A0D-4EEE-9380-4556B44469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CC3ED-0499-444C-9C62-7FBA06DDF536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0675D8-AF9E-4C73-956B-9D3692D7E8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C8A830-B15B-4553-B827-554281FE6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6A4110-BAB1-4856-A92D-66C462E4C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5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38919-1D17-4EAC-B766-87564E2DFC32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07ED62-B826-4C7F-8C4E-0A882DFC0F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8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5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1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43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709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715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7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5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922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07ED62-B826-4C7F-8C4E-0A882DFC0F3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3BE9EF8-C0F6-467C-B787-D9ECF1F9418D}"/>
              </a:ext>
            </a:extLst>
          </p:cNvPr>
          <p:cNvSpPr/>
          <p:nvPr userDrawn="1"/>
        </p:nvSpPr>
        <p:spPr>
          <a:xfrm>
            <a:off x="4809641" y="0"/>
            <a:ext cx="2603715" cy="6858000"/>
          </a:xfrm>
          <a:prstGeom prst="rect">
            <a:avLst/>
          </a:prstGeom>
          <a:solidFill>
            <a:srgbClr val="E8A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BEB2EC-B785-4FEB-B39A-5DB107A485E7}"/>
              </a:ext>
            </a:extLst>
          </p:cNvPr>
          <p:cNvSpPr/>
          <p:nvPr userDrawn="1"/>
        </p:nvSpPr>
        <p:spPr>
          <a:xfrm>
            <a:off x="191146" y="227307"/>
            <a:ext cx="11773545" cy="642663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0" sx="102000" sy="102000" algn="ctr" rotWithShape="0">
              <a:srgbClr val="434E77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1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BE544-601B-4EB9-93D8-18C983F0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469560-7677-4A7D-A814-3646FC80C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FC616-0684-4987-87D1-DC0E5BC06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C9262A-1F51-48CD-9A38-3C887EED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5EB23B-BB91-472A-A746-B2684731E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5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572DB63-582C-4779-98E9-4CDB9DF3F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283F0A-7A0F-4471-9B22-F37313B24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7C592D-0B21-4EC9-8BBF-C46DACBB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B5FBD-DDC5-4823-BE03-D373A687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8D1440-C648-450B-8CAF-EF91793F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0AE5D-F69E-4969-8457-0DDA7A26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A825E-2ABA-42F7-8ABD-6839FD90E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212B6-E73D-45DC-92E4-F40D689A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247A58-432C-4B48-B6A8-C7B3E9C65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7DB08-01B1-47D6-ACB0-BC7F382A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6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1DAEE-21CE-4FF6-9F6C-2475EDCCB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C98064-4826-4C61-9EF7-45E2226D9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862295-EEE7-412E-B739-0E4AF4DE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6EAAA-BAEA-4B54-90F9-243AD655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E85AB-2168-472A-A601-A13F7BD2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4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FCB12-6717-4762-B0D2-66BFB01B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36934-5989-41DB-8923-55F750E0C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0CDAE9-7444-4637-8CCE-8FA85E54D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F02499-1AED-4B46-982A-C0F0BEC6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446DE9-AFAC-49E7-9D90-57E81C5E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0E899-8B8A-416B-A6D9-D3B6A1254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33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273F7-0FBE-4C73-A059-FBF09CD1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C173D7-6381-4297-8746-03212FE36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2A012B-E1A5-4512-887C-62008C947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F88D60-2ED3-4C0D-AD64-6F78376DE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3BEA2A-DFB3-4F58-A34A-89C8EA0C1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6E207E0-B27F-414A-9F71-A939B31C3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D7BE22-9B7E-4D5E-A696-C2CF56B67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5A4A7BF-69B9-43CB-AC22-C0AA6B23D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4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82EB26-2736-419D-9C11-BF3A10B8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4B5DFD-3FB4-4056-8212-9A9A8F19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ECA6CA9-7F4D-4993-B5E9-98F6FF68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A74ADE-62D0-4886-9F8B-020D519A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43DF91-EFD6-42DF-BCBB-B74ED5FFC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8C7882-4571-42AF-B1D4-D9E1EB89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1116E-5F47-4147-B6BE-81602B72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746F7-38D5-4B1B-9F11-7EB103DE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0A023-4B96-4125-84F1-C6533CAA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4F0160-E010-4284-B21B-B916350C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41A72C-8BBD-48CE-9253-2F5424FC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B2E0B1-D486-4C7D-B676-BA263BC3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A9459E-5667-4291-A75F-562F68B1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7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8E64A-42C3-4CF8-AE79-3DFBB800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12CD01-1178-4E42-8FF2-22A602CAE4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E51E4-A83A-4164-946F-B2618E182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B6BDD1-A358-4706-AF47-8FA2D0CF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7CC8D1-11CB-4483-B71B-D395FBC9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B34651-CF51-48A4-A28C-2EEF32D23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4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0EEE76-671D-400B-A929-DE3EEFF2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6ABAB-16BB-45B5-97AD-D4B9D04B1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2A3382-41A6-4909-8BE8-E3E092B95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B967-D2CA-4EC1-A272-5C024BDDD728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54C96-09DE-4E53-9307-6D51DD8F1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A3243B-E696-475E-B350-194AD7EF3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5E837-E688-4C1E-A791-D3F204CAB2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521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4630E6E-B2EB-4C15-8EF7-C4F96A2F23E5}"/>
              </a:ext>
            </a:extLst>
          </p:cNvPr>
          <p:cNvCxnSpPr>
            <a:cxnSpLocks/>
          </p:cNvCxnSpPr>
          <p:nvPr/>
        </p:nvCxnSpPr>
        <p:spPr>
          <a:xfrm>
            <a:off x="3575522" y="3827744"/>
            <a:ext cx="4709022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F02147C-B5E7-41B2-BDD3-2C9E42532A9B}"/>
              </a:ext>
            </a:extLst>
          </p:cNvPr>
          <p:cNvSpPr txBox="1"/>
          <p:nvPr/>
        </p:nvSpPr>
        <p:spPr>
          <a:xfrm>
            <a:off x="1671265" y="2626607"/>
            <a:ext cx="87477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E8A243"/>
                </a:solidFill>
                <a:cs typeface="+mn-ea"/>
                <a:sym typeface="+mn-lt"/>
              </a:rPr>
              <a:t>第三阶段汇报</a:t>
            </a:r>
            <a:r>
              <a:rPr lang="en-US" altLang="zh-CN" sz="5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en-US" altLang="zh-CN" sz="5400" dirty="0" err="1">
                <a:solidFill>
                  <a:srgbClr val="E8A243"/>
                </a:solidFill>
                <a:cs typeface="+mn-ea"/>
                <a:sym typeface="+mn-lt"/>
              </a:rPr>
              <a:t>GoHome</a:t>
            </a:r>
            <a:endParaRPr lang="en-US" altLang="zh-CN" sz="6600" dirty="0">
              <a:solidFill>
                <a:srgbClr val="E8A243"/>
              </a:solidFill>
              <a:cs typeface="+mn-ea"/>
              <a:sym typeface="+mn-lt"/>
            </a:endParaRPr>
          </a:p>
          <a:p>
            <a:pPr algn="ctr"/>
            <a:r>
              <a:rPr lang="en-US" altLang="zh-CN" sz="1400" dirty="0">
                <a:solidFill>
                  <a:srgbClr val="E8A243"/>
                </a:solidFill>
                <a:cs typeface="+mn-ea"/>
                <a:sym typeface="+mn-lt"/>
              </a:rPr>
              <a:t>Report</a:t>
            </a:r>
            <a:r>
              <a:rPr lang="zh-CN" altLang="en-US" sz="1400" dirty="0">
                <a:solidFill>
                  <a:srgbClr val="E8A243"/>
                </a:solidFill>
                <a:cs typeface="+mn-ea"/>
                <a:sym typeface="+mn-lt"/>
              </a:rPr>
              <a:t> </a:t>
            </a:r>
            <a:r>
              <a:rPr lang="en-US" altLang="zh-CN" sz="1400" dirty="0">
                <a:solidFill>
                  <a:srgbClr val="E8A243"/>
                </a:solidFill>
                <a:cs typeface="+mn-ea"/>
                <a:sym typeface="+mn-lt"/>
              </a:rPr>
              <a:t>of </a:t>
            </a:r>
            <a:r>
              <a:rPr lang="en-US" altLang="zh-CN" sz="1400" dirty="0" err="1">
                <a:solidFill>
                  <a:srgbClr val="E8A243"/>
                </a:solidFill>
                <a:cs typeface="+mn-ea"/>
                <a:sym typeface="+mn-lt"/>
              </a:rPr>
              <a:t>GoHome</a:t>
            </a:r>
            <a:r>
              <a:rPr lang="en-US" altLang="zh-CN" sz="1400" dirty="0">
                <a:solidFill>
                  <a:srgbClr val="E8A243"/>
                </a:solidFill>
                <a:cs typeface="+mn-ea"/>
                <a:sym typeface="+mn-lt"/>
              </a:rPr>
              <a:t> application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02DA89-B4A1-42FD-8460-D09331EF93CB}"/>
              </a:ext>
            </a:extLst>
          </p:cNvPr>
          <p:cNvGrpSpPr/>
          <p:nvPr/>
        </p:nvGrpSpPr>
        <p:grpSpPr>
          <a:xfrm>
            <a:off x="4094478" y="3990975"/>
            <a:ext cx="3767477" cy="375459"/>
            <a:chOff x="4145333" y="4690847"/>
            <a:chExt cx="1453647" cy="34826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6516C0-305F-4CDA-A326-E3C243B06639}"/>
                </a:ext>
              </a:extLst>
            </p:cNvPr>
            <p:cNvSpPr/>
            <p:nvPr/>
          </p:nvSpPr>
          <p:spPr>
            <a:xfrm>
              <a:off x="4145333" y="4690847"/>
              <a:ext cx="1453647" cy="348262"/>
            </a:xfrm>
            <a:prstGeom prst="rect">
              <a:avLst/>
            </a:prstGeom>
            <a:noFill/>
            <a:ln w="19050">
              <a:noFill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latin typeface="宋体" panose="02010600030101010101" pitchFamily="2" charset="-122"/>
                  <a:ea typeface="宋体" panose="02010600030101010101" pitchFamily="2" charset="-122"/>
                  <a:cs typeface="+mn-ea"/>
                  <a:sym typeface="+mn-lt"/>
                </a:rPr>
                <a:t>小组成员：吴佩华 侯玉婷 邹鑫波 张勇标</a:t>
              </a:r>
            </a:p>
          </p:txBody>
        </p:sp>
        <p:sp>
          <p:nvSpPr>
            <p:cNvPr id="15" name="science-conference_68080">
              <a:extLst>
                <a:ext uri="{FF2B5EF4-FFF2-40B4-BE49-F238E27FC236}">
                  <a16:creationId xmlns:a16="http://schemas.microsoft.com/office/drawing/2014/main" id="{27544613-8907-428E-905E-29422EB53E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52606" y="4738789"/>
              <a:ext cx="162470" cy="256599"/>
            </a:xfrm>
            <a:custGeom>
              <a:avLst/>
              <a:gdLst>
                <a:gd name="connsiteX0" fmla="*/ 190764 w 385450"/>
                <a:gd name="connsiteY0" fmla="*/ 514563 h 608768"/>
                <a:gd name="connsiteX1" fmla="*/ 211847 w 385450"/>
                <a:gd name="connsiteY1" fmla="*/ 526418 h 608768"/>
                <a:gd name="connsiteX2" fmla="*/ 210607 w 385450"/>
                <a:gd name="connsiteY2" fmla="*/ 529304 h 608768"/>
                <a:gd name="connsiteX3" fmla="*/ 190764 w 385450"/>
                <a:gd name="connsiteY3" fmla="*/ 548787 h 608768"/>
                <a:gd name="connsiteX4" fmla="*/ 170818 w 385450"/>
                <a:gd name="connsiteY4" fmla="*/ 529304 h 608768"/>
                <a:gd name="connsiteX5" fmla="*/ 169578 w 385450"/>
                <a:gd name="connsiteY5" fmla="*/ 526418 h 608768"/>
                <a:gd name="connsiteX6" fmla="*/ 190764 w 385450"/>
                <a:gd name="connsiteY6" fmla="*/ 514563 h 608768"/>
                <a:gd name="connsiteX7" fmla="*/ 219467 w 385450"/>
                <a:gd name="connsiteY7" fmla="*/ 493887 h 608768"/>
                <a:gd name="connsiteX8" fmla="*/ 215033 w 385450"/>
                <a:gd name="connsiteY8" fmla="*/ 517315 h 608768"/>
                <a:gd name="connsiteX9" fmla="*/ 199568 w 385450"/>
                <a:gd name="connsiteY9" fmla="*/ 508749 h 608768"/>
                <a:gd name="connsiteX10" fmla="*/ 208950 w 385450"/>
                <a:gd name="connsiteY10" fmla="*/ 502041 h 608768"/>
                <a:gd name="connsiteX11" fmla="*/ 219467 w 385450"/>
                <a:gd name="connsiteY11" fmla="*/ 493887 h 608768"/>
                <a:gd name="connsiteX12" fmla="*/ 162098 w 385450"/>
                <a:gd name="connsiteY12" fmla="*/ 493887 h 608768"/>
                <a:gd name="connsiteX13" fmla="*/ 172491 w 385450"/>
                <a:gd name="connsiteY13" fmla="*/ 502041 h 608768"/>
                <a:gd name="connsiteX14" fmla="*/ 181856 w 385450"/>
                <a:gd name="connsiteY14" fmla="*/ 508749 h 608768"/>
                <a:gd name="connsiteX15" fmla="*/ 166523 w 385450"/>
                <a:gd name="connsiteY15" fmla="*/ 517315 h 608768"/>
                <a:gd name="connsiteX16" fmla="*/ 162098 w 385450"/>
                <a:gd name="connsiteY16" fmla="*/ 493887 h 608768"/>
                <a:gd name="connsiteX17" fmla="*/ 230644 w 385450"/>
                <a:gd name="connsiteY17" fmla="*/ 484220 h 608768"/>
                <a:gd name="connsiteX18" fmla="*/ 246720 w 385450"/>
                <a:gd name="connsiteY18" fmla="*/ 502370 h 608768"/>
                <a:gd name="connsiteX19" fmla="*/ 256097 w 385450"/>
                <a:gd name="connsiteY19" fmla="*/ 526294 h 608768"/>
                <a:gd name="connsiteX20" fmla="*/ 249296 w 385450"/>
                <a:gd name="connsiteY20" fmla="*/ 528253 h 608768"/>
                <a:gd name="connsiteX21" fmla="*/ 223842 w 385450"/>
                <a:gd name="connsiteY21" fmla="*/ 521447 h 608768"/>
                <a:gd name="connsiteX22" fmla="*/ 229716 w 385450"/>
                <a:gd name="connsiteY22" fmla="*/ 485045 h 608768"/>
                <a:gd name="connsiteX23" fmla="*/ 230644 w 385450"/>
                <a:gd name="connsiteY23" fmla="*/ 484220 h 608768"/>
                <a:gd name="connsiteX24" fmla="*/ 150811 w 385450"/>
                <a:gd name="connsiteY24" fmla="*/ 484220 h 608768"/>
                <a:gd name="connsiteX25" fmla="*/ 151842 w 385450"/>
                <a:gd name="connsiteY25" fmla="*/ 485045 h 608768"/>
                <a:gd name="connsiteX26" fmla="*/ 157723 w 385450"/>
                <a:gd name="connsiteY26" fmla="*/ 521447 h 608768"/>
                <a:gd name="connsiteX27" fmla="*/ 132137 w 385450"/>
                <a:gd name="connsiteY27" fmla="*/ 528253 h 608768"/>
                <a:gd name="connsiteX28" fmla="*/ 125431 w 385450"/>
                <a:gd name="connsiteY28" fmla="*/ 526294 h 608768"/>
                <a:gd name="connsiteX29" fmla="*/ 134820 w 385450"/>
                <a:gd name="connsiteY29" fmla="*/ 502370 h 608768"/>
                <a:gd name="connsiteX30" fmla="*/ 150811 w 385450"/>
                <a:gd name="connsiteY30" fmla="*/ 484220 h 608768"/>
                <a:gd name="connsiteX31" fmla="*/ 190782 w 385450"/>
                <a:gd name="connsiteY31" fmla="*/ 463115 h 608768"/>
                <a:gd name="connsiteX32" fmla="*/ 176120 w 385450"/>
                <a:gd name="connsiteY32" fmla="*/ 477657 h 608768"/>
                <a:gd name="connsiteX33" fmla="*/ 190782 w 385450"/>
                <a:gd name="connsiteY33" fmla="*/ 492199 h 608768"/>
                <a:gd name="connsiteX34" fmla="*/ 205341 w 385450"/>
                <a:gd name="connsiteY34" fmla="*/ 477657 h 608768"/>
                <a:gd name="connsiteX35" fmla="*/ 190782 w 385450"/>
                <a:gd name="connsiteY35" fmla="*/ 463115 h 608768"/>
                <a:gd name="connsiteX36" fmla="*/ 190782 w 385450"/>
                <a:gd name="connsiteY36" fmla="*/ 452183 h 608768"/>
                <a:gd name="connsiteX37" fmla="*/ 203276 w 385450"/>
                <a:gd name="connsiteY37" fmla="*/ 460949 h 608768"/>
                <a:gd name="connsiteX38" fmla="*/ 220210 w 385450"/>
                <a:gd name="connsiteY38" fmla="*/ 474666 h 608768"/>
                <a:gd name="connsiteX39" fmla="*/ 220314 w 385450"/>
                <a:gd name="connsiteY39" fmla="*/ 477657 h 608768"/>
                <a:gd name="connsiteX40" fmla="*/ 220210 w 385450"/>
                <a:gd name="connsiteY40" fmla="*/ 480751 h 608768"/>
                <a:gd name="connsiteX41" fmla="*/ 203276 w 385450"/>
                <a:gd name="connsiteY41" fmla="*/ 494365 h 608768"/>
                <a:gd name="connsiteX42" fmla="*/ 190782 w 385450"/>
                <a:gd name="connsiteY42" fmla="*/ 503131 h 608768"/>
                <a:gd name="connsiteX43" fmla="*/ 178288 w 385450"/>
                <a:gd name="connsiteY43" fmla="*/ 494365 h 608768"/>
                <a:gd name="connsiteX44" fmla="*/ 161251 w 385450"/>
                <a:gd name="connsiteY44" fmla="*/ 480751 h 608768"/>
                <a:gd name="connsiteX45" fmla="*/ 161251 w 385450"/>
                <a:gd name="connsiteY45" fmla="*/ 477657 h 608768"/>
                <a:gd name="connsiteX46" fmla="*/ 161251 w 385450"/>
                <a:gd name="connsiteY46" fmla="*/ 474666 h 608768"/>
                <a:gd name="connsiteX47" fmla="*/ 178288 w 385450"/>
                <a:gd name="connsiteY47" fmla="*/ 460949 h 608768"/>
                <a:gd name="connsiteX48" fmla="*/ 190782 w 385450"/>
                <a:gd name="connsiteY48" fmla="*/ 452183 h 608768"/>
                <a:gd name="connsiteX49" fmla="*/ 215033 w 385450"/>
                <a:gd name="connsiteY49" fmla="*/ 437929 h 608768"/>
                <a:gd name="connsiteX50" fmla="*/ 219467 w 385450"/>
                <a:gd name="connsiteY50" fmla="*/ 461427 h 608768"/>
                <a:gd name="connsiteX51" fmla="*/ 208950 w 385450"/>
                <a:gd name="connsiteY51" fmla="*/ 453182 h 608768"/>
                <a:gd name="connsiteX52" fmla="*/ 199568 w 385450"/>
                <a:gd name="connsiteY52" fmla="*/ 446483 h 608768"/>
                <a:gd name="connsiteX53" fmla="*/ 215033 w 385450"/>
                <a:gd name="connsiteY53" fmla="*/ 437929 h 608768"/>
                <a:gd name="connsiteX54" fmla="*/ 166523 w 385450"/>
                <a:gd name="connsiteY54" fmla="*/ 437929 h 608768"/>
                <a:gd name="connsiteX55" fmla="*/ 181856 w 385450"/>
                <a:gd name="connsiteY55" fmla="*/ 446483 h 608768"/>
                <a:gd name="connsiteX56" fmla="*/ 172491 w 385450"/>
                <a:gd name="connsiteY56" fmla="*/ 453182 h 608768"/>
                <a:gd name="connsiteX57" fmla="*/ 162098 w 385450"/>
                <a:gd name="connsiteY57" fmla="*/ 461427 h 608768"/>
                <a:gd name="connsiteX58" fmla="*/ 166523 w 385450"/>
                <a:gd name="connsiteY58" fmla="*/ 437929 h 608768"/>
                <a:gd name="connsiteX59" fmla="*/ 249292 w 385450"/>
                <a:gd name="connsiteY59" fmla="*/ 426991 h 608768"/>
                <a:gd name="connsiteX60" fmla="*/ 256092 w 385450"/>
                <a:gd name="connsiteY60" fmla="*/ 429053 h 608768"/>
                <a:gd name="connsiteX61" fmla="*/ 252280 w 385450"/>
                <a:gd name="connsiteY61" fmla="*/ 444418 h 608768"/>
                <a:gd name="connsiteX62" fmla="*/ 252177 w 385450"/>
                <a:gd name="connsiteY62" fmla="*/ 444418 h 608768"/>
                <a:gd name="connsiteX63" fmla="*/ 243110 w 385450"/>
                <a:gd name="connsiteY63" fmla="*/ 453596 h 608768"/>
                <a:gd name="connsiteX64" fmla="*/ 243625 w 385450"/>
                <a:gd name="connsiteY64" fmla="*/ 456793 h 608768"/>
                <a:gd name="connsiteX65" fmla="*/ 230642 w 385450"/>
                <a:gd name="connsiteY65" fmla="*/ 471024 h 608768"/>
                <a:gd name="connsiteX66" fmla="*/ 229715 w 385450"/>
                <a:gd name="connsiteY66" fmla="*/ 470199 h 608768"/>
                <a:gd name="connsiteX67" fmla="*/ 223842 w 385450"/>
                <a:gd name="connsiteY67" fmla="*/ 433797 h 608768"/>
                <a:gd name="connsiteX68" fmla="*/ 249292 w 385450"/>
                <a:gd name="connsiteY68" fmla="*/ 426991 h 608768"/>
                <a:gd name="connsiteX69" fmla="*/ 132137 w 385450"/>
                <a:gd name="connsiteY69" fmla="*/ 426991 h 608768"/>
                <a:gd name="connsiteX70" fmla="*/ 136677 w 385450"/>
                <a:gd name="connsiteY70" fmla="*/ 427300 h 608768"/>
                <a:gd name="connsiteX71" fmla="*/ 145240 w 385450"/>
                <a:gd name="connsiteY71" fmla="*/ 433384 h 608768"/>
                <a:gd name="connsiteX72" fmla="*/ 151120 w 385450"/>
                <a:gd name="connsiteY72" fmla="*/ 431219 h 608768"/>
                <a:gd name="connsiteX73" fmla="*/ 157723 w 385450"/>
                <a:gd name="connsiteY73" fmla="*/ 433797 h 608768"/>
                <a:gd name="connsiteX74" fmla="*/ 151739 w 385450"/>
                <a:gd name="connsiteY74" fmla="*/ 470199 h 608768"/>
                <a:gd name="connsiteX75" fmla="*/ 150811 w 385450"/>
                <a:gd name="connsiteY75" fmla="*/ 471024 h 608768"/>
                <a:gd name="connsiteX76" fmla="*/ 134820 w 385450"/>
                <a:gd name="connsiteY76" fmla="*/ 452874 h 608768"/>
                <a:gd name="connsiteX77" fmla="*/ 125431 w 385450"/>
                <a:gd name="connsiteY77" fmla="*/ 429053 h 608768"/>
                <a:gd name="connsiteX78" fmla="*/ 132137 w 385450"/>
                <a:gd name="connsiteY78" fmla="*/ 426991 h 608768"/>
                <a:gd name="connsiteX79" fmla="*/ 190764 w 385450"/>
                <a:gd name="connsiteY79" fmla="*/ 406527 h 608768"/>
                <a:gd name="connsiteX80" fmla="*/ 210607 w 385450"/>
                <a:gd name="connsiteY80" fmla="*/ 426010 h 608768"/>
                <a:gd name="connsiteX81" fmla="*/ 211847 w 385450"/>
                <a:gd name="connsiteY81" fmla="*/ 428896 h 608768"/>
                <a:gd name="connsiteX82" fmla="*/ 190764 w 385450"/>
                <a:gd name="connsiteY82" fmla="*/ 440751 h 608768"/>
                <a:gd name="connsiteX83" fmla="*/ 169578 w 385450"/>
                <a:gd name="connsiteY83" fmla="*/ 428896 h 608768"/>
                <a:gd name="connsiteX84" fmla="*/ 170818 w 385450"/>
                <a:gd name="connsiteY84" fmla="*/ 426010 h 608768"/>
                <a:gd name="connsiteX85" fmla="*/ 190764 w 385450"/>
                <a:gd name="connsiteY85" fmla="*/ 406527 h 608768"/>
                <a:gd name="connsiteX86" fmla="*/ 190761 w 385450"/>
                <a:gd name="connsiteY86" fmla="*/ 397011 h 608768"/>
                <a:gd name="connsiteX87" fmla="*/ 162059 w 385450"/>
                <a:gd name="connsiteY87" fmla="*/ 421960 h 608768"/>
                <a:gd name="connsiteX88" fmla="*/ 160923 w 385450"/>
                <a:gd name="connsiteY88" fmla="*/ 424846 h 608768"/>
                <a:gd name="connsiteX89" fmla="*/ 154213 w 385450"/>
                <a:gd name="connsiteY89" fmla="*/ 422166 h 608768"/>
                <a:gd name="connsiteX90" fmla="*/ 145230 w 385450"/>
                <a:gd name="connsiteY90" fmla="*/ 415052 h 608768"/>
                <a:gd name="connsiteX91" fmla="*/ 138519 w 385450"/>
                <a:gd name="connsiteY91" fmla="*/ 417939 h 608768"/>
                <a:gd name="connsiteX92" fmla="*/ 132118 w 385450"/>
                <a:gd name="connsiteY92" fmla="*/ 417424 h 608768"/>
                <a:gd name="connsiteX93" fmla="*/ 117664 w 385450"/>
                <a:gd name="connsiteY93" fmla="*/ 423300 h 608768"/>
                <a:gd name="connsiteX94" fmla="*/ 127059 w 385450"/>
                <a:gd name="connsiteY94" fmla="*/ 458662 h 608768"/>
                <a:gd name="connsiteX95" fmla="*/ 143888 w 385450"/>
                <a:gd name="connsiteY95" fmla="*/ 477631 h 608768"/>
                <a:gd name="connsiteX96" fmla="*/ 127059 w 385450"/>
                <a:gd name="connsiteY96" fmla="*/ 496601 h 608768"/>
                <a:gd name="connsiteX97" fmla="*/ 117664 w 385450"/>
                <a:gd name="connsiteY97" fmla="*/ 531963 h 608768"/>
                <a:gd name="connsiteX98" fmla="*/ 132118 w 385450"/>
                <a:gd name="connsiteY98" fmla="*/ 537839 h 608768"/>
                <a:gd name="connsiteX99" fmla="*/ 160923 w 385450"/>
                <a:gd name="connsiteY99" fmla="*/ 530416 h 608768"/>
                <a:gd name="connsiteX100" fmla="*/ 162059 w 385450"/>
                <a:gd name="connsiteY100" fmla="*/ 533303 h 608768"/>
                <a:gd name="connsiteX101" fmla="*/ 190761 w 385450"/>
                <a:gd name="connsiteY101" fmla="*/ 558355 h 608768"/>
                <a:gd name="connsiteX102" fmla="*/ 219360 w 385450"/>
                <a:gd name="connsiteY102" fmla="*/ 533303 h 608768"/>
                <a:gd name="connsiteX103" fmla="*/ 220599 w 385450"/>
                <a:gd name="connsiteY103" fmla="*/ 530416 h 608768"/>
                <a:gd name="connsiteX104" fmla="*/ 249301 w 385450"/>
                <a:gd name="connsiteY104" fmla="*/ 537839 h 608768"/>
                <a:gd name="connsiteX105" fmla="*/ 263755 w 385450"/>
                <a:gd name="connsiteY105" fmla="*/ 531963 h 608768"/>
                <a:gd name="connsiteX106" fmla="*/ 254360 w 385450"/>
                <a:gd name="connsiteY106" fmla="*/ 496601 h 608768"/>
                <a:gd name="connsiteX107" fmla="*/ 237531 w 385450"/>
                <a:gd name="connsiteY107" fmla="*/ 477631 h 608768"/>
                <a:gd name="connsiteX108" fmla="*/ 251160 w 385450"/>
                <a:gd name="connsiteY108" fmla="*/ 462682 h 608768"/>
                <a:gd name="connsiteX109" fmla="*/ 252192 w 385450"/>
                <a:gd name="connsiteY109" fmla="*/ 462785 h 608768"/>
                <a:gd name="connsiteX110" fmla="*/ 261381 w 385450"/>
                <a:gd name="connsiteY110" fmla="*/ 453610 h 608768"/>
                <a:gd name="connsiteX111" fmla="*/ 260452 w 385450"/>
                <a:gd name="connsiteY111" fmla="*/ 449589 h 608768"/>
                <a:gd name="connsiteX112" fmla="*/ 263755 w 385450"/>
                <a:gd name="connsiteY112" fmla="*/ 423300 h 608768"/>
                <a:gd name="connsiteX113" fmla="*/ 249301 w 385450"/>
                <a:gd name="connsiteY113" fmla="*/ 417424 h 608768"/>
                <a:gd name="connsiteX114" fmla="*/ 220599 w 385450"/>
                <a:gd name="connsiteY114" fmla="*/ 424846 h 608768"/>
                <a:gd name="connsiteX115" fmla="*/ 219360 w 385450"/>
                <a:gd name="connsiteY115" fmla="*/ 421960 h 608768"/>
                <a:gd name="connsiteX116" fmla="*/ 190761 w 385450"/>
                <a:gd name="connsiteY116" fmla="*/ 397011 h 608768"/>
                <a:gd name="connsiteX117" fmla="*/ 15246 w 385450"/>
                <a:gd name="connsiteY117" fmla="*/ 352474 h 608768"/>
                <a:gd name="connsiteX118" fmla="*/ 370304 w 385450"/>
                <a:gd name="connsiteY118" fmla="*/ 352474 h 608768"/>
                <a:gd name="connsiteX119" fmla="*/ 381557 w 385450"/>
                <a:gd name="connsiteY119" fmla="*/ 357422 h 608768"/>
                <a:gd name="connsiteX120" fmla="*/ 385377 w 385450"/>
                <a:gd name="connsiteY120" fmla="*/ 369072 h 608768"/>
                <a:gd name="connsiteX121" fmla="*/ 355023 w 385450"/>
                <a:gd name="connsiteY121" fmla="*/ 595057 h 608768"/>
                <a:gd name="connsiteX122" fmla="*/ 339950 w 385450"/>
                <a:gd name="connsiteY122" fmla="*/ 608768 h 608768"/>
                <a:gd name="connsiteX123" fmla="*/ 45600 w 385450"/>
                <a:gd name="connsiteY123" fmla="*/ 608768 h 608768"/>
                <a:gd name="connsiteX124" fmla="*/ 30423 w 385450"/>
                <a:gd name="connsiteY124" fmla="*/ 595057 h 608768"/>
                <a:gd name="connsiteX125" fmla="*/ 69 w 385450"/>
                <a:gd name="connsiteY125" fmla="*/ 369072 h 608768"/>
                <a:gd name="connsiteX126" fmla="*/ 3992 w 385450"/>
                <a:gd name="connsiteY126" fmla="*/ 357422 h 608768"/>
                <a:gd name="connsiteX127" fmla="*/ 15246 w 385450"/>
                <a:gd name="connsiteY127" fmla="*/ 352474 h 608768"/>
                <a:gd name="connsiteX128" fmla="*/ 229886 w 385450"/>
                <a:gd name="connsiteY128" fmla="*/ 196878 h 608768"/>
                <a:gd name="connsiteX129" fmla="*/ 251679 w 385450"/>
                <a:gd name="connsiteY129" fmla="*/ 215230 h 608768"/>
                <a:gd name="connsiteX130" fmla="*/ 297227 w 385450"/>
                <a:gd name="connsiteY130" fmla="*/ 236159 h 608768"/>
                <a:gd name="connsiteX131" fmla="*/ 313855 w 385450"/>
                <a:gd name="connsiteY131" fmla="*/ 250387 h 608768"/>
                <a:gd name="connsiteX132" fmla="*/ 341122 w 385450"/>
                <a:gd name="connsiteY132" fmla="*/ 330599 h 608768"/>
                <a:gd name="connsiteX133" fmla="*/ 209538 w 385450"/>
                <a:gd name="connsiteY133" fmla="*/ 330599 h 608768"/>
                <a:gd name="connsiteX134" fmla="*/ 194769 w 385450"/>
                <a:gd name="connsiteY134" fmla="*/ 231726 h 608768"/>
                <a:gd name="connsiteX135" fmla="*/ 155647 w 385450"/>
                <a:gd name="connsiteY135" fmla="*/ 196878 h 608768"/>
                <a:gd name="connsiteX136" fmla="*/ 190747 w 385450"/>
                <a:gd name="connsiteY136" fmla="*/ 231726 h 608768"/>
                <a:gd name="connsiteX137" fmla="*/ 175881 w 385450"/>
                <a:gd name="connsiteY137" fmla="*/ 330599 h 608768"/>
                <a:gd name="connsiteX138" fmla="*/ 44465 w 385450"/>
                <a:gd name="connsiteY138" fmla="*/ 330599 h 608768"/>
                <a:gd name="connsiteX139" fmla="*/ 71615 w 385450"/>
                <a:gd name="connsiteY139" fmla="*/ 250387 h 608768"/>
                <a:gd name="connsiteX140" fmla="*/ 88339 w 385450"/>
                <a:gd name="connsiteY140" fmla="*/ 236159 h 608768"/>
                <a:gd name="connsiteX141" fmla="*/ 133762 w 385450"/>
                <a:gd name="connsiteY141" fmla="*/ 215230 h 608768"/>
                <a:gd name="connsiteX142" fmla="*/ 160716 w 385450"/>
                <a:gd name="connsiteY142" fmla="*/ 70485 h 608768"/>
                <a:gd name="connsiteX143" fmla="*/ 129130 w 385450"/>
                <a:gd name="connsiteY143" fmla="*/ 98962 h 608768"/>
                <a:gd name="connsiteX144" fmla="*/ 191398 w 385450"/>
                <a:gd name="connsiteY144" fmla="*/ 178647 h 608768"/>
                <a:gd name="connsiteX145" fmla="*/ 253666 w 385450"/>
                <a:gd name="connsiteY145" fmla="*/ 98962 h 608768"/>
                <a:gd name="connsiteX146" fmla="*/ 174876 w 385450"/>
                <a:gd name="connsiteY146" fmla="*/ 100611 h 608768"/>
                <a:gd name="connsiteX147" fmla="*/ 160716 w 385450"/>
                <a:gd name="connsiteY147" fmla="*/ 70485 h 608768"/>
                <a:gd name="connsiteX148" fmla="*/ 191398 w 385450"/>
                <a:gd name="connsiteY148" fmla="*/ 0 h 608768"/>
                <a:gd name="connsiteX149" fmla="*/ 273286 w 385450"/>
                <a:gd name="connsiteY149" fmla="*/ 80407 h 608768"/>
                <a:gd name="connsiteX150" fmla="*/ 191398 w 385450"/>
                <a:gd name="connsiteY150" fmla="*/ 196172 h 608768"/>
                <a:gd name="connsiteX151" fmla="*/ 109407 w 385450"/>
                <a:gd name="connsiteY151" fmla="*/ 80407 h 608768"/>
                <a:gd name="connsiteX152" fmla="*/ 191398 w 385450"/>
                <a:gd name="connsiteY152" fmla="*/ 0 h 60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385450" h="608768">
                  <a:moveTo>
                    <a:pt x="190764" y="514563"/>
                  </a:moveTo>
                  <a:cubicBezTo>
                    <a:pt x="197998" y="519099"/>
                    <a:pt x="205026" y="523119"/>
                    <a:pt x="211847" y="526418"/>
                  </a:cubicBezTo>
                  <a:cubicBezTo>
                    <a:pt x="211433" y="527449"/>
                    <a:pt x="211020" y="528480"/>
                    <a:pt x="210607" y="529304"/>
                  </a:cubicBezTo>
                  <a:cubicBezTo>
                    <a:pt x="205026" y="541674"/>
                    <a:pt x="197792" y="548787"/>
                    <a:pt x="190764" y="548787"/>
                  </a:cubicBezTo>
                  <a:cubicBezTo>
                    <a:pt x="183633" y="548787"/>
                    <a:pt x="176399" y="541674"/>
                    <a:pt x="170818" y="529304"/>
                  </a:cubicBezTo>
                  <a:cubicBezTo>
                    <a:pt x="170405" y="528480"/>
                    <a:pt x="169991" y="527449"/>
                    <a:pt x="169578" y="526418"/>
                  </a:cubicBezTo>
                  <a:cubicBezTo>
                    <a:pt x="176399" y="523119"/>
                    <a:pt x="183530" y="519099"/>
                    <a:pt x="190764" y="514563"/>
                  </a:cubicBezTo>
                  <a:close/>
                  <a:moveTo>
                    <a:pt x="219467" y="493887"/>
                  </a:moveTo>
                  <a:cubicBezTo>
                    <a:pt x="218642" y="502247"/>
                    <a:pt x="217095" y="510091"/>
                    <a:pt x="215033" y="517315"/>
                  </a:cubicBezTo>
                  <a:cubicBezTo>
                    <a:pt x="209981" y="514735"/>
                    <a:pt x="204826" y="511948"/>
                    <a:pt x="199568" y="508749"/>
                  </a:cubicBezTo>
                  <a:cubicBezTo>
                    <a:pt x="202764" y="506582"/>
                    <a:pt x="205857" y="504311"/>
                    <a:pt x="208950" y="502041"/>
                  </a:cubicBezTo>
                  <a:cubicBezTo>
                    <a:pt x="212559" y="499357"/>
                    <a:pt x="216064" y="496571"/>
                    <a:pt x="219467" y="493887"/>
                  </a:cubicBezTo>
                  <a:close/>
                  <a:moveTo>
                    <a:pt x="162098" y="493887"/>
                  </a:moveTo>
                  <a:cubicBezTo>
                    <a:pt x="165494" y="496571"/>
                    <a:pt x="168992" y="499357"/>
                    <a:pt x="172491" y="502041"/>
                  </a:cubicBezTo>
                  <a:cubicBezTo>
                    <a:pt x="175578" y="504311"/>
                    <a:pt x="178666" y="506582"/>
                    <a:pt x="181856" y="508749"/>
                  </a:cubicBezTo>
                  <a:cubicBezTo>
                    <a:pt x="176608" y="511948"/>
                    <a:pt x="171462" y="514838"/>
                    <a:pt x="166523" y="517315"/>
                  </a:cubicBezTo>
                  <a:cubicBezTo>
                    <a:pt x="164362" y="510091"/>
                    <a:pt x="162921" y="502247"/>
                    <a:pt x="162098" y="493887"/>
                  </a:cubicBezTo>
                  <a:close/>
                  <a:moveTo>
                    <a:pt x="230644" y="484220"/>
                  </a:moveTo>
                  <a:cubicBezTo>
                    <a:pt x="236930" y="490511"/>
                    <a:pt x="242392" y="496595"/>
                    <a:pt x="246720" y="502370"/>
                  </a:cubicBezTo>
                  <a:cubicBezTo>
                    <a:pt x="257437" y="516704"/>
                    <a:pt x="257643" y="524128"/>
                    <a:pt x="256097" y="526294"/>
                  </a:cubicBezTo>
                  <a:cubicBezTo>
                    <a:pt x="255067" y="527531"/>
                    <a:pt x="252697" y="528253"/>
                    <a:pt x="249296" y="528253"/>
                  </a:cubicBezTo>
                  <a:cubicBezTo>
                    <a:pt x="243010" y="528253"/>
                    <a:pt x="234250" y="525881"/>
                    <a:pt x="223842" y="521447"/>
                  </a:cubicBezTo>
                  <a:cubicBezTo>
                    <a:pt x="227140" y="510619"/>
                    <a:pt x="229201" y="498039"/>
                    <a:pt x="229716" y="485045"/>
                  </a:cubicBezTo>
                  <a:cubicBezTo>
                    <a:pt x="230025" y="484839"/>
                    <a:pt x="230335" y="484530"/>
                    <a:pt x="230644" y="484220"/>
                  </a:cubicBezTo>
                  <a:close/>
                  <a:moveTo>
                    <a:pt x="150811" y="484220"/>
                  </a:moveTo>
                  <a:cubicBezTo>
                    <a:pt x="151120" y="484530"/>
                    <a:pt x="151430" y="484839"/>
                    <a:pt x="151842" y="485045"/>
                  </a:cubicBezTo>
                  <a:cubicBezTo>
                    <a:pt x="152358" y="498039"/>
                    <a:pt x="154421" y="510619"/>
                    <a:pt x="157723" y="521447"/>
                  </a:cubicBezTo>
                  <a:cubicBezTo>
                    <a:pt x="147303" y="525881"/>
                    <a:pt x="138430" y="528253"/>
                    <a:pt x="132137" y="528253"/>
                  </a:cubicBezTo>
                  <a:cubicBezTo>
                    <a:pt x="128733" y="528253"/>
                    <a:pt x="126360" y="527531"/>
                    <a:pt x="125431" y="526294"/>
                  </a:cubicBezTo>
                  <a:cubicBezTo>
                    <a:pt x="123781" y="524128"/>
                    <a:pt x="124090" y="516704"/>
                    <a:pt x="134820" y="502370"/>
                  </a:cubicBezTo>
                  <a:cubicBezTo>
                    <a:pt x="139153" y="496595"/>
                    <a:pt x="144517" y="490511"/>
                    <a:pt x="150811" y="484220"/>
                  </a:cubicBezTo>
                  <a:close/>
                  <a:moveTo>
                    <a:pt x="190782" y="463115"/>
                  </a:moveTo>
                  <a:cubicBezTo>
                    <a:pt x="182728" y="463115"/>
                    <a:pt x="176120" y="469612"/>
                    <a:pt x="176120" y="477657"/>
                  </a:cubicBezTo>
                  <a:cubicBezTo>
                    <a:pt x="176120" y="485702"/>
                    <a:pt x="182728" y="492199"/>
                    <a:pt x="190782" y="492199"/>
                  </a:cubicBezTo>
                  <a:cubicBezTo>
                    <a:pt x="198836" y="492199"/>
                    <a:pt x="205341" y="485702"/>
                    <a:pt x="205341" y="477657"/>
                  </a:cubicBezTo>
                  <a:cubicBezTo>
                    <a:pt x="205341" y="469612"/>
                    <a:pt x="198836" y="463115"/>
                    <a:pt x="190782" y="463115"/>
                  </a:cubicBezTo>
                  <a:close/>
                  <a:moveTo>
                    <a:pt x="190782" y="452183"/>
                  </a:moveTo>
                  <a:cubicBezTo>
                    <a:pt x="194913" y="454967"/>
                    <a:pt x="199146" y="457855"/>
                    <a:pt x="203276" y="460949"/>
                  </a:cubicBezTo>
                  <a:cubicBezTo>
                    <a:pt x="209162" y="465384"/>
                    <a:pt x="214944" y="469922"/>
                    <a:pt x="220210" y="474666"/>
                  </a:cubicBezTo>
                  <a:cubicBezTo>
                    <a:pt x="220210" y="475697"/>
                    <a:pt x="220314" y="476729"/>
                    <a:pt x="220314" y="477657"/>
                  </a:cubicBezTo>
                  <a:cubicBezTo>
                    <a:pt x="220314" y="478688"/>
                    <a:pt x="220210" y="479719"/>
                    <a:pt x="220210" y="480751"/>
                  </a:cubicBezTo>
                  <a:cubicBezTo>
                    <a:pt x="214944" y="485392"/>
                    <a:pt x="209162" y="490033"/>
                    <a:pt x="203276" y="494365"/>
                  </a:cubicBezTo>
                  <a:cubicBezTo>
                    <a:pt x="199146" y="497459"/>
                    <a:pt x="194913" y="500347"/>
                    <a:pt x="190782" y="503131"/>
                  </a:cubicBezTo>
                  <a:cubicBezTo>
                    <a:pt x="186549" y="500347"/>
                    <a:pt x="182315" y="497459"/>
                    <a:pt x="178288" y="494365"/>
                  </a:cubicBezTo>
                  <a:cubicBezTo>
                    <a:pt x="172299" y="490033"/>
                    <a:pt x="166620" y="485392"/>
                    <a:pt x="161251" y="480751"/>
                  </a:cubicBezTo>
                  <a:cubicBezTo>
                    <a:pt x="161251" y="479719"/>
                    <a:pt x="161251" y="478688"/>
                    <a:pt x="161251" y="477657"/>
                  </a:cubicBezTo>
                  <a:cubicBezTo>
                    <a:pt x="161251" y="476729"/>
                    <a:pt x="161251" y="475697"/>
                    <a:pt x="161251" y="474666"/>
                  </a:cubicBezTo>
                  <a:cubicBezTo>
                    <a:pt x="166620" y="469922"/>
                    <a:pt x="172299" y="465384"/>
                    <a:pt x="178288" y="460949"/>
                  </a:cubicBezTo>
                  <a:cubicBezTo>
                    <a:pt x="182315" y="457855"/>
                    <a:pt x="186549" y="454967"/>
                    <a:pt x="190782" y="452183"/>
                  </a:cubicBezTo>
                  <a:close/>
                  <a:moveTo>
                    <a:pt x="215033" y="437929"/>
                  </a:moveTo>
                  <a:cubicBezTo>
                    <a:pt x="217095" y="445143"/>
                    <a:pt x="218642" y="452976"/>
                    <a:pt x="219467" y="461427"/>
                  </a:cubicBezTo>
                  <a:cubicBezTo>
                    <a:pt x="216064" y="458644"/>
                    <a:pt x="212559" y="455861"/>
                    <a:pt x="208950" y="453182"/>
                  </a:cubicBezTo>
                  <a:cubicBezTo>
                    <a:pt x="205960" y="450914"/>
                    <a:pt x="202764" y="448647"/>
                    <a:pt x="199568" y="446483"/>
                  </a:cubicBezTo>
                  <a:cubicBezTo>
                    <a:pt x="204826" y="443288"/>
                    <a:pt x="209981" y="440505"/>
                    <a:pt x="215033" y="437929"/>
                  </a:cubicBezTo>
                  <a:close/>
                  <a:moveTo>
                    <a:pt x="166523" y="437929"/>
                  </a:moveTo>
                  <a:cubicBezTo>
                    <a:pt x="171462" y="440505"/>
                    <a:pt x="176608" y="443391"/>
                    <a:pt x="181856" y="446483"/>
                  </a:cubicBezTo>
                  <a:cubicBezTo>
                    <a:pt x="178666" y="448647"/>
                    <a:pt x="175578" y="450914"/>
                    <a:pt x="172491" y="453182"/>
                  </a:cubicBezTo>
                  <a:cubicBezTo>
                    <a:pt x="168992" y="455861"/>
                    <a:pt x="165494" y="458644"/>
                    <a:pt x="162098" y="461427"/>
                  </a:cubicBezTo>
                  <a:cubicBezTo>
                    <a:pt x="162921" y="452976"/>
                    <a:pt x="164362" y="445143"/>
                    <a:pt x="166523" y="437929"/>
                  </a:cubicBezTo>
                  <a:close/>
                  <a:moveTo>
                    <a:pt x="249292" y="426991"/>
                  </a:moveTo>
                  <a:cubicBezTo>
                    <a:pt x="252692" y="426991"/>
                    <a:pt x="255061" y="427713"/>
                    <a:pt x="256092" y="429053"/>
                  </a:cubicBezTo>
                  <a:cubicBezTo>
                    <a:pt x="257431" y="430806"/>
                    <a:pt x="257225" y="435859"/>
                    <a:pt x="252280" y="444418"/>
                  </a:cubicBezTo>
                  <a:lnTo>
                    <a:pt x="252177" y="444418"/>
                  </a:lnTo>
                  <a:cubicBezTo>
                    <a:pt x="247128" y="444418"/>
                    <a:pt x="243110" y="448543"/>
                    <a:pt x="243110" y="453596"/>
                  </a:cubicBezTo>
                  <a:cubicBezTo>
                    <a:pt x="243110" y="454731"/>
                    <a:pt x="243213" y="455762"/>
                    <a:pt x="243625" y="456793"/>
                  </a:cubicBezTo>
                  <a:cubicBezTo>
                    <a:pt x="239916" y="461433"/>
                    <a:pt x="235588" y="466177"/>
                    <a:pt x="230642" y="471024"/>
                  </a:cubicBezTo>
                  <a:cubicBezTo>
                    <a:pt x="230333" y="470714"/>
                    <a:pt x="230024" y="470405"/>
                    <a:pt x="229715" y="470199"/>
                  </a:cubicBezTo>
                  <a:cubicBezTo>
                    <a:pt x="229200" y="457205"/>
                    <a:pt x="227139" y="444625"/>
                    <a:pt x="223842" y="433797"/>
                  </a:cubicBezTo>
                  <a:cubicBezTo>
                    <a:pt x="234249" y="429363"/>
                    <a:pt x="243007" y="426991"/>
                    <a:pt x="249292" y="426991"/>
                  </a:cubicBezTo>
                  <a:close/>
                  <a:moveTo>
                    <a:pt x="132137" y="426991"/>
                  </a:moveTo>
                  <a:cubicBezTo>
                    <a:pt x="133478" y="426991"/>
                    <a:pt x="135026" y="427094"/>
                    <a:pt x="136677" y="427300"/>
                  </a:cubicBezTo>
                  <a:cubicBezTo>
                    <a:pt x="137915" y="430909"/>
                    <a:pt x="141422" y="433384"/>
                    <a:pt x="145240" y="433384"/>
                  </a:cubicBezTo>
                  <a:cubicBezTo>
                    <a:pt x="147406" y="433384"/>
                    <a:pt x="149469" y="432559"/>
                    <a:pt x="151120" y="431219"/>
                  </a:cubicBezTo>
                  <a:cubicBezTo>
                    <a:pt x="153287" y="432044"/>
                    <a:pt x="155453" y="432869"/>
                    <a:pt x="157723" y="433797"/>
                  </a:cubicBezTo>
                  <a:cubicBezTo>
                    <a:pt x="154421" y="444625"/>
                    <a:pt x="152358" y="457205"/>
                    <a:pt x="151739" y="470199"/>
                  </a:cubicBezTo>
                  <a:cubicBezTo>
                    <a:pt x="151430" y="470405"/>
                    <a:pt x="151120" y="470714"/>
                    <a:pt x="150811" y="471024"/>
                  </a:cubicBezTo>
                  <a:cubicBezTo>
                    <a:pt x="144517" y="464836"/>
                    <a:pt x="139153" y="458752"/>
                    <a:pt x="134820" y="452874"/>
                  </a:cubicBezTo>
                  <a:cubicBezTo>
                    <a:pt x="123987" y="438540"/>
                    <a:pt x="123781" y="431116"/>
                    <a:pt x="125431" y="429053"/>
                  </a:cubicBezTo>
                  <a:cubicBezTo>
                    <a:pt x="126360" y="427713"/>
                    <a:pt x="128733" y="426991"/>
                    <a:pt x="132137" y="426991"/>
                  </a:cubicBezTo>
                  <a:close/>
                  <a:moveTo>
                    <a:pt x="190764" y="406527"/>
                  </a:moveTo>
                  <a:cubicBezTo>
                    <a:pt x="197792" y="406527"/>
                    <a:pt x="205026" y="413640"/>
                    <a:pt x="210607" y="426010"/>
                  </a:cubicBezTo>
                  <a:cubicBezTo>
                    <a:pt x="211020" y="426937"/>
                    <a:pt x="211433" y="427865"/>
                    <a:pt x="211847" y="428896"/>
                  </a:cubicBezTo>
                  <a:cubicBezTo>
                    <a:pt x="205026" y="432195"/>
                    <a:pt x="197998" y="436215"/>
                    <a:pt x="190764" y="440751"/>
                  </a:cubicBezTo>
                  <a:cubicBezTo>
                    <a:pt x="183530" y="436215"/>
                    <a:pt x="176399" y="432195"/>
                    <a:pt x="169578" y="428896"/>
                  </a:cubicBezTo>
                  <a:cubicBezTo>
                    <a:pt x="169991" y="427865"/>
                    <a:pt x="170405" y="426937"/>
                    <a:pt x="170818" y="426010"/>
                  </a:cubicBezTo>
                  <a:cubicBezTo>
                    <a:pt x="176399" y="413640"/>
                    <a:pt x="183633" y="406527"/>
                    <a:pt x="190764" y="406527"/>
                  </a:cubicBezTo>
                  <a:close/>
                  <a:moveTo>
                    <a:pt x="190761" y="397011"/>
                  </a:moveTo>
                  <a:cubicBezTo>
                    <a:pt x="179611" y="397011"/>
                    <a:pt x="169390" y="405877"/>
                    <a:pt x="162059" y="421960"/>
                  </a:cubicBezTo>
                  <a:cubicBezTo>
                    <a:pt x="161646" y="422888"/>
                    <a:pt x="161336" y="423815"/>
                    <a:pt x="160923" y="424846"/>
                  </a:cubicBezTo>
                  <a:cubicBezTo>
                    <a:pt x="158549" y="423815"/>
                    <a:pt x="156381" y="422991"/>
                    <a:pt x="154213" y="422166"/>
                  </a:cubicBezTo>
                  <a:cubicBezTo>
                    <a:pt x="153283" y="418042"/>
                    <a:pt x="149567" y="415052"/>
                    <a:pt x="145230" y="415052"/>
                  </a:cubicBezTo>
                  <a:cubicBezTo>
                    <a:pt x="142752" y="415052"/>
                    <a:pt x="140275" y="416083"/>
                    <a:pt x="138519" y="417939"/>
                  </a:cubicBezTo>
                  <a:cubicBezTo>
                    <a:pt x="136248" y="417630"/>
                    <a:pt x="134080" y="417424"/>
                    <a:pt x="132118" y="417424"/>
                  </a:cubicBezTo>
                  <a:cubicBezTo>
                    <a:pt x="125407" y="417424"/>
                    <a:pt x="120555" y="419382"/>
                    <a:pt x="117664" y="423300"/>
                  </a:cubicBezTo>
                  <a:cubicBezTo>
                    <a:pt x="112089" y="430723"/>
                    <a:pt x="115393" y="442991"/>
                    <a:pt x="127059" y="458662"/>
                  </a:cubicBezTo>
                  <a:cubicBezTo>
                    <a:pt x="131602" y="464744"/>
                    <a:pt x="137281" y="471136"/>
                    <a:pt x="143888" y="477631"/>
                  </a:cubicBezTo>
                  <a:cubicBezTo>
                    <a:pt x="137281" y="484126"/>
                    <a:pt x="131602" y="490518"/>
                    <a:pt x="127059" y="496601"/>
                  </a:cubicBezTo>
                  <a:cubicBezTo>
                    <a:pt x="115393" y="512271"/>
                    <a:pt x="112089" y="524540"/>
                    <a:pt x="117664" y="531963"/>
                  </a:cubicBezTo>
                  <a:cubicBezTo>
                    <a:pt x="120555" y="535880"/>
                    <a:pt x="125407" y="537839"/>
                    <a:pt x="132118" y="537839"/>
                  </a:cubicBezTo>
                  <a:cubicBezTo>
                    <a:pt x="139552" y="537839"/>
                    <a:pt x="149463" y="535365"/>
                    <a:pt x="160923" y="530416"/>
                  </a:cubicBezTo>
                  <a:cubicBezTo>
                    <a:pt x="161336" y="531447"/>
                    <a:pt x="161646" y="532375"/>
                    <a:pt x="162059" y="533303"/>
                  </a:cubicBezTo>
                  <a:cubicBezTo>
                    <a:pt x="169390" y="549386"/>
                    <a:pt x="179611" y="558355"/>
                    <a:pt x="190761" y="558355"/>
                  </a:cubicBezTo>
                  <a:cubicBezTo>
                    <a:pt x="201912" y="558355"/>
                    <a:pt x="212029" y="549386"/>
                    <a:pt x="219360" y="533303"/>
                  </a:cubicBezTo>
                  <a:cubicBezTo>
                    <a:pt x="219773" y="532375"/>
                    <a:pt x="220186" y="531447"/>
                    <a:pt x="220599" y="530416"/>
                  </a:cubicBezTo>
                  <a:cubicBezTo>
                    <a:pt x="231956" y="535365"/>
                    <a:pt x="241971" y="537839"/>
                    <a:pt x="249301" y="537839"/>
                  </a:cubicBezTo>
                  <a:cubicBezTo>
                    <a:pt x="256012" y="537839"/>
                    <a:pt x="260865" y="535880"/>
                    <a:pt x="263755" y="531963"/>
                  </a:cubicBezTo>
                  <a:cubicBezTo>
                    <a:pt x="269331" y="524540"/>
                    <a:pt x="266130" y="512271"/>
                    <a:pt x="254360" y="496601"/>
                  </a:cubicBezTo>
                  <a:cubicBezTo>
                    <a:pt x="249817" y="490518"/>
                    <a:pt x="244139" y="484126"/>
                    <a:pt x="237531" y="477631"/>
                  </a:cubicBezTo>
                  <a:cubicBezTo>
                    <a:pt x="242694" y="472579"/>
                    <a:pt x="247236" y="467528"/>
                    <a:pt x="251160" y="462682"/>
                  </a:cubicBezTo>
                  <a:cubicBezTo>
                    <a:pt x="251573" y="462785"/>
                    <a:pt x="251882" y="462785"/>
                    <a:pt x="252192" y="462785"/>
                  </a:cubicBezTo>
                  <a:cubicBezTo>
                    <a:pt x="257251" y="462785"/>
                    <a:pt x="261381" y="458662"/>
                    <a:pt x="261381" y="453610"/>
                  </a:cubicBezTo>
                  <a:cubicBezTo>
                    <a:pt x="261381" y="452270"/>
                    <a:pt x="261071" y="450826"/>
                    <a:pt x="260452" y="449589"/>
                  </a:cubicBezTo>
                  <a:cubicBezTo>
                    <a:pt x="267162" y="438146"/>
                    <a:pt x="268298" y="429279"/>
                    <a:pt x="263755" y="423300"/>
                  </a:cubicBezTo>
                  <a:cubicBezTo>
                    <a:pt x="260865" y="419382"/>
                    <a:pt x="256012" y="417424"/>
                    <a:pt x="249301" y="417424"/>
                  </a:cubicBezTo>
                  <a:cubicBezTo>
                    <a:pt x="241971" y="417424"/>
                    <a:pt x="231956" y="420001"/>
                    <a:pt x="220599" y="424846"/>
                  </a:cubicBezTo>
                  <a:cubicBezTo>
                    <a:pt x="220186" y="423815"/>
                    <a:pt x="219773" y="422888"/>
                    <a:pt x="219360" y="421960"/>
                  </a:cubicBezTo>
                  <a:cubicBezTo>
                    <a:pt x="212029" y="405877"/>
                    <a:pt x="201912" y="397011"/>
                    <a:pt x="190761" y="397011"/>
                  </a:cubicBezTo>
                  <a:close/>
                  <a:moveTo>
                    <a:pt x="15246" y="352474"/>
                  </a:moveTo>
                  <a:lnTo>
                    <a:pt x="370304" y="352474"/>
                  </a:lnTo>
                  <a:cubicBezTo>
                    <a:pt x="374537" y="352474"/>
                    <a:pt x="378666" y="354329"/>
                    <a:pt x="381557" y="357422"/>
                  </a:cubicBezTo>
                  <a:cubicBezTo>
                    <a:pt x="384448" y="360618"/>
                    <a:pt x="385790" y="364845"/>
                    <a:pt x="385377" y="369072"/>
                  </a:cubicBezTo>
                  <a:lnTo>
                    <a:pt x="355023" y="595057"/>
                  </a:lnTo>
                  <a:cubicBezTo>
                    <a:pt x="354301" y="602789"/>
                    <a:pt x="347796" y="608768"/>
                    <a:pt x="339950" y="608768"/>
                  </a:cubicBezTo>
                  <a:lnTo>
                    <a:pt x="45600" y="608768"/>
                  </a:lnTo>
                  <a:cubicBezTo>
                    <a:pt x="37753" y="608768"/>
                    <a:pt x="31249" y="602789"/>
                    <a:pt x="30423" y="595057"/>
                  </a:cubicBezTo>
                  <a:lnTo>
                    <a:pt x="69" y="369072"/>
                  </a:lnTo>
                  <a:cubicBezTo>
                    <a:pt x="-344" y="364845"/>
                    <a:pt x="1101" y="360618"/>
                    <a:pt x="3992" y="357422"/>
                  </a:cubicBezTo>
                  <a:cubicBezTo>
                    <a:pt x="6883" y="354329"/>
                    <a:pt x="10909" y="352474"/>
                    <a:pt x="15246" y="352474"/>
                  </a:cubicBezTo>
                  <a:close/>
                  <a:moveTo>
                    <a:pt x="229886" y="196878"/>
                  </a:moveTo>
                  <a:lnTo>
                    <a:pt x="251679" y="215230"/>
                  </a:lnTo>
                  <a:lnTo>
                    <a:pt x="297227" y="236159"/>
                  </a:lnTo>
                  <a:cubicBezTo>
                    <a:pt x="303940" y="238943"/>
                    <a:pt x="310963" y="243376"/>
                    <a:pt x="313855" y="250387"/>
                  </a:cubicBezTo>
                  <a:cubicBezTo>
                    <a:pt x="313855" y="250387"/>
                    <a:pt x="333169" y="296163"/>
                    <a:pt x="341122" y="330599"/>
                  </a:cubicBezTo>
                  <a:lnTo>
                    <a:pt x="209538" y="330599"/>
                  </a:lnTo>
                  <a:lnTo>
                    <a:pt x="194769" y="231726"/>
                  </a:lnTo>
                  <a:close/>
                  <a:moveTo>
                    <a:pt x="155647" y="196878"/>
                  </a:moveTo>
                  <a:lnTo>
                    <a:pt x="190747" y="231726"/>
                  </a:lnTo>
                  <a:lnTo>
                    <a:pt x="175881" y="330599"/>
                  </a:lnTo>
                  <a:lnTo>
                    <a:pt x="44465" y="330599"/>
                  </a:lnTo>
                  <a:cubicBezTo>
                    <a:pt x="52414" y="296163"/>
                    <a:pt x="71615" y="250387"/>
                    <a:pt x="71615" y="250387"/>
                  </a:cubicBezTo>
                  <a:cubicBezTo>
                    <a:pt x="75022" y="243067"/>
                    <a:pt x="81629" y="238943"/>
                    <a:pt x="88339" y="236159"/>
                  </a:cubicBezTo>
                  <a:lnTo>
                    <a:pt x="133762" y="215230"/>
                  </a:lnTo>
                  <a:close/>
                  <a:moveTo>
                    <a:pt x="160716" y="70485"/>
                  </a:moveTo>
                  <a:cubicBezTo>
                    <a:pt x="145085" y="69041"/>
                    <a:pt x="126549" y="77366"/>
                    <a:pt x="129130" y="98962"/>
                  </a:cubicBezTo>
                  <a:cubicBezTo>
                    <a:pt x="133777" y="138753"/>
                    <a:pt x="157321" y="178647"/>
                    <a:pt x="191398" y="178647"/>
                  </a:cubicBezTo>
                  <a:cubicBezTo>
                    <a:pt x="223822" y="178647"/>
                    <a:pt x="253253" y="130712"/>
                    <a:pt x="253666" y="98962"/>
                  </a:cubicBezTo>
                  <a:cubicBezTo>
                    <a:pt x="254182" y="45976"/>
                    <a:pt x="217317" y="105147"/>
                    <a:pt x="174876" y="100611"/>
                  </a:cubicBezTo>
                  <a:cubicBezTo>
                    <a:pt x="189075" y="83138"/>
                    <a:pt x="176347" y="71928"/>
                    <a:pt x="160716" y="70485"/>
                  </a:cubicBezTo>
                  <a:close/>
                  <a:moveTo>
                    <a:pt x="191398" y="0"/>
                  </a:moveTo>
                  <a:cubicBezTo>
                    <a:pt x="249845" y="0"/>
                    <a:pt x="273802" y="30101"/>
                    <a:pt x="273286" y="80407"/>
                  </a:cubicBezTo>
                  <a:cubicBezTo>
                    <a:pt x="272563" y="152979"/>
                    <a:pt x="225991" y="196172"/>
                    <a:pt x="191398" y="196172"/>
                  </a:cubicBezTo>
                  <a:cubicBezTo>
                    <a:pt x="150816" y="196172"/>
                    <a:pt x="110130" y="152979"/>
                    <a:pt x="109407" y="80407"/>
                  </a:cubicBezTo>
                  <a:cubicBezTo>
                    <a:pt x="108891" y="30101"/>
                    <a:pt x="132848" y="0"/>
                    <a:pt x="191398" y="0"/>
                  </a:cubicBezTo>
                  <a:close/>
                </a:path>
              </a:pathLst>
            </a:custGeom>
            <a:solidFill>
              <a:srgbClr val="E8A243"/>
            </a:solidFill>
            <a:ln>
              <a:noFill/>
            </a:ln>
          </p:spPr>
          <p:txBody>
            <a:bodyPr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003051B5-25AE-4AD2-9F2C-6D9100B8BA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64" y="-24566"/>
            <a:ext cx="2536508" cy="25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58934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个人主页与申请记录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49755" y="1389380"/>
            <a:ext cx="4144645" cy="4466590"/>
            <a:chOff x="6169120" y="3852516"/>
            <a:chExt cx="4778280" cy="3825840"/>
          </a:xfrm>
          <a:solidFill>
            <a:srgbClr val="E8A243"/>
          </a:solidFill>
        </p:grpSpPr>
        <p:sp>
          <p:nvSpPr>
            <p:cNvPr id="16" name="Rectangle 4"/>
            <p:cNvSpPr/>
            <p:nvPr/>
          </p:nvSpPr>
          <p:spPr>
            <a:xfrm>
              <a:off x="6169120" y="3852516"/>
              <a:ext cx="4778280" cy="3825840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27461" y="4022454"/>
              <a:ext cx="4108450" cy="3407472"/>
              <a:chOff x="898138" y="3088262"/>
              <a:chExt cx="4108450" cy="3407472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898138" y="3638592"/>
                <a:ext cx="4108450" cy="2857142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用户点击领养申请或送养申请选项后可跳转至申请记录的进度页。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成员端对用户的申请记录进行审核后，该申请记录的状态会发生改变，此时数据库会同步更新，并把最新信息传至用户端。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在申请记录页下，用户可及时查看自己的领养或送养申请，以及申请的进度等信息。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909851" y="3088262"/>
                <a:ext cx="3070125" cy="388345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申请记录</a:t>
                </a: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830580"/>
            <a:ext cx="3157855" cy="561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81D63-5127-4C55-A652-9CE960AAD948}"/>
              </a:ext>
            </a:extLst>
          </p:cNvPr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三、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组织成员端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发布领养信息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A5C66-EACE-4B55-ACC7-5E1AFBFD69F2}"/>
              </a:ext>
            </a:extLst>
          </p:cNvPr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Organization members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8106951-1BA7-496F-AE3C-0D8D35E6732F}"/>
              </a:ext>
            </a:extLst>
          </p:cNvPr>
          <p:cNvGrpSpPr/>
          <p:nvPr/>
        </p:nvGrpSpPr>
        <p:grpSpPr>
          <a:xfrm>
            <a:off x="7721599" y="1325578"/>
            <a:ext cx="2420620" cy="3248739"/>
            <a:chOff x="874712" y="3316629"/>
            <a:chExt cx="5067300" cy="44222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6062E52-252C-427F-8262-3B04E9B6E27F}"/>
                </a:ext>
              </a:extLst>
            </p:cNvPr>
            <p:cNvSpPr/>
            <p:nvPr/>
          </p:nvSpPr>
          <p:spPr>
            <a:xfrm>
              <a:off x="874712" y="3316629"/>
              <a:ext cx="5067300" cy="4422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组织成员通过发布领养信息，对普通用户提供待领养宠物的信息记录。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发布的信息将展示在待领养列表页面，可供用户申请领养。</a:t>
              </a:r>
              <a:endParaRPr lang="en-US" altLang="zh-CN" sz="1600" dirty="0"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组织成员须填写待领养宠物的姓名、性别、年龄、宠物类型、绝育情况等信息，并根据需要上传照片。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70091D8-9A62-4617-AA6D-103E7DF71D60}"/>
                </a:ext>
              </a:extLst>
            </p:cNvPr>
            <p:cNvSpPr/>
            <p:nvPr/>
          </p:nvSpPr>
          <p:spPr>
            <a:xfrm>
              <a:off x="874712" y="3344238"/>
              <a:ext cx="2241974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5DD2A9-5261-42A0-99F2-4F369C7C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2" y="1213818"/>
            <a:ext cx="2591164" cy="460651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602A523-5530-4655-A2A1-8922C7A74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17" y="1213818"/>
            <a:ext cx="2591164" cy="460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81D63-5127-4C55-A652-9CE960AAD948}"/>
              </a:ext>
            </a:extLst>
          </p:cNvPr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三、组织成员端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审核申请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A5C66-EACE-4B55-ACC7-5E1AFBFD69F2}"/>
              </a:ext>
            </a:extLst>
          </p:cNvPr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Organizer members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3C1401-BA7A-4BA8-B54F-BABC9EF49C93}"/>
              </a:ext>
            </a:extLst>
          </p:cNvPr>
          <p:cNvGrpSpPr/>
          <p:nvPr/>
        </p:nvGrpSpPr>
        <p:grpSpPr>
          <a:xfrm>
            <a:off x="6793284" y="2404490"/>
            <a:ext cx="4778280" cy="2049020"/>
            <a:chOff x="6169120" y="3637405"/>
            <a:chExt cx="4778280" cy="2049020"/>
          </a:xfrm>
          <a:solidFill>
            <a:srgbClr val="E8A243"/>
          </a:solidFill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7A8E5FE-16A2-4081-9661-258E2CC1A41E}"/>
                </a:ext>
              </a:extLst>
            </p:cNvPr>
            <p:cNvSpPr/>
            <p:nvPr/>
          </p:nvSpPr>
          <p:spPr>
            <a:xfrm>
              <a:off x="6169120" y="3852516"/>
              <a:ext cx="4778280" cy="1833909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1A2FE70-F534-4857-BC26-196D9CC4181F}"/>
                </a:ext>
              </a:extLst>
            </p:cNvPr>
            <p:cNvGrpSpPr/>
            <p:nvPr/>
          </p:nvGrpSpPr>
          <p:grpSpPr>
            <a:xfrm>
              <a:off x="6400342" y="3637405"/>
              <a:ext cx="4212143" cy="1995931"/>
              <a:chOff x="771019" y="2703213"/>
              <a:chExt cx="4212143" cy="1995931"/>
            </a:xfrm>
            <a:grpFill/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D5C304E-45FD-4BB0-AA04-472918730FC2}"/>
                  </a:ext>
                </a:extLst>
              </p:cNvPr>
              <p:cNvSpPr/>
              <p:nvPr/>
            </p:nvSpPr>
            <p:spPr>
              <a:xfrm>
                <a:off x="874712" y="3071262"/>
                <a:ext cx="4108450" cy="1627882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审核页面用于审核用户提交的领养申请以及救助申请。用户发起申请后，组织成员有权限对某用户的申请进行通过审核操作。通过审核用于筛选用户提交信息是否有效，通过审核后的申请将会转移到处理中页面，组织成员在此页面可对自己通过审核的用户申请进一步操作。</a:t>
                </a:r>
                <a:endParaRPr lang="en-US" altLang="zh-CN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当组织成员与申请的用户完成线下对接的操作后，即可将用户的线上申请状态转为已完成。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1B5605C-FC24-495A-9B69-0F805B5050F3}"/>
                  </a:ext>
                </a:extLst>
              </p:cNvPr>
              <p:cNvSpPr/>
              <p:nvPr/>
            </p:nvSpPr>
            <p:spPr>
              <a:xfrm>
                <a:off x="771019" y="2703213"/>
                <a:ext cx="2241974" cy="368049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审核页面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3687447-4D9E-49D3-AF7D-066378F8D3B9}"/>
              </a:ext>
            </a:extLst>
          </p:cNvPr>
          <p:cNvSpPr txBox="1"/>
          <p:nvPr/>
        </p:nvSpPr>
        <p:spPr>
          <a:xfrm>
            <a:off x="459044" y="321266"/>
            <a:ext cx="194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这里写审核页面的功能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0037C99-460E-4F85-AF38-B70C408B7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24" y="1246335"/>
            <a:ext cx="2253558" cy="4006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1A2FB98-6B53-4AC0-97EE-1274C4BEB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1" y="1234978"/>
            <a:ext cx="2259947" cy="40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7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537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四、区域管理员端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用户加入审核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Area manager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圆角右箭头 41"/>
          <p:cNvSpPr/>
          <p:nvPr/>
        </p:nvSpPr>
        <p:spPr>
          <a:xfrm>
            <a:off x="6118860" y="2376170"/>
            <a:ext cx="1706880" cy="42633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E8A243"/>
          </a:solidFill>
          <a:ln w="28575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圆角右箭头 52"/>
          <p:cNvSpPr/>
          <p:nvPr/>
        </p:nvSpPr>
        <p:spPr>
          <a:xfrm flipH="1">
            <a:off x="4435475" y="2376170"/>
            <a:ext cx="1706880" cy="42633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E8A243"/>
          </a:solidFill>
          <a:ln w="28575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圆角右箭头 61"/>
          <p:cNvSpPr/>
          <p:nvPr/>
        </p:nvSpPr>
        <p:spPr>
          <a:xfrm>
            <a:off x="6479540" y="3649345"/>
            <a:ext cx="1698625" cy="299021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chemeClr val="tx1">
              <a:lumMod val="50000"/>
              <a:lumOff val="50000"/>
            </a:schemeClr>
          </a:solidFill>
          <a:ln w="28575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圆角右箭头 83"/>
          <p:cNvSpPr/>
          <p:nvPr/>
        </p:nvSpPr>
        <p:spPr>
          <a:xfrm flipH="1">
            <a:off x="4078605" y="3649345"/>
            <a:ext cx="1698625" cy="299021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chemeClr val="tx1">
              <a:lumMod val="50000"/>
              <a:lumOff val="50000"/>
            </a:schemeClr>
          </a:solidFill>
          <a:ln w="28575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上箭头 45"/>
          <p:cNvSpPr/>
          <p:nvPr/>
        </p:nvSpPr>
        <p:spPr>
          <a:xfrm>
            <a:off x="5687060" y="1776730"/>
            <a:ext cx="866140" cy="486283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 w="28575" cap="flat">
            <a:solidFill>
              <a:srgbClr val="FFFFFF"/>
            </a:solidFill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eaLnBrk="1" fontAlgn="base" latinLnBrk="0" hangingPunct="1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58581" y="3904534"/>
            <a:ext cx="1873161" cy="953966"/>
            <a:chOff x="1546824" y="3892841"/>
            <a:chExt cx="2161186" cy="1100651"/>
          </a:xfrm>
        </p:grpSpPr>
        <p:sp>
          <p:nvSpPr>
            <p:cNvPr id="12" name="TextBox 9"/>
            <p:cNvSpPr txBox="1"/>
            <p:nvPr/>
          </p:nvSpPr>
          <p:spPr>
            <a:xfrm>
              <a:off x="2090868" y="3892841"/>
              <a:ext cx="1154641" cy="389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600" b="1" dirty="0">
                  <a:solidFill>
                    <a:srgbClr val="4D4D4D"/>
                  </a:solidFill>
                  <a:latin typeface="+mn-lt"/>
                  <a:cs typeface="+mn-ea"/>
                  <a:sym typeface="+mn-lt"/>
                </a:rPr>
                <a:t>收到申请</a:t>
              </a: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1546824" y="4249130"/>
              <a:ext cx="2161186" cy="744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200" dirty="0">
                  <a:solidFill>
                    <a:srgbClr val="4D4D4D"/>
                  </a:solidFill>
                  <a:cs typeface="+mn-ea"/>
                  <a:sym typeface="+mn-lt"/>
                </a:rPr>
                <a:t>当用户申请成为该区域成员时，区域管理员收到申请信息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205055" y="1969111"/>
            <a:ext cx="1873161" cy="1507686"/>
            <a:chOff x="2192654" y="2261317"/>
            <a:chExt cx="2161186" cy="1739513"/>
          </a:xfrm>
        </p:grpSpPr>
        <p:sp>
          <p:nvSpPr>
            <p:cNvPr id="15" name="TextBox 9"/>
            <p:cNvSpPr txBox="1"/>
            <p:nvPr/>
          </p:nvSpPr>
          <p:spPr>
            <a:xfrm>
              <a:off x="2192655" y="2261317"/>
              <a:ext cx="2161185" cy="389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600" b="1" dirty="0">
                  <a:solidFill>
                    <a:srgbClr val="4D4D4D"/>
                  </a:solidFill>
                  <a:latin typeface="+mn-lt"/>
                  <a:cs typeface="+mn-ea"/>
                  <a:sym typeface="+mn-lt"/>
                </a:rPr>
                <a:t>接管申请</a:t>
              </a:r>
            </a:p>
          </p:txBody>
        </p:sp>
        <p:sp>
          <p:nvSpPr>
            <p:cNvPr id="16" name="TextBox 10"/>
            <p:cNvSpPr txBox="1"/>
            <p:nvPr/>
          </p:nvSpPr>
          <p:spPr>
            <a:xfrm>
              <a:off x="2192654" y="2617606"/>
              <a:ext cx="2161186" cy="138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200" dirty="0">
                  <a:solidFill>
                    <a:srgbClr val="4D4D4D"/>
                  </a:solidFill>
                  <a:cs typeface="+mn-ea"/>
                  <a:sym typeface="+mn-lt"/>
                </a:rPr>
                <a:t>区域管理员对收到的申请进行处理操作时，对应的申请信息状态更新，数据库添加区域管理员的操作记录，同步信息到申请用户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50138" y="1968601"/>
            <a:ext cx="1873161" cy="1138750"/>
            <a:chOff x="7702299" y="2248274"/>
            <a:chExt cx="2161186" cy="1313849"/>
          </a:xfrm>
        </p:grpSpPr>
        <p:sp>
          <p:nvSpPr>
            <p:cNvPr id="21" name="TextBox 9"/>
            <p:cNvSpPr txBox="1"/>
            <p:nvPr/>
          </p:nvSpPr>
          <p:spPr>
            <a:xfrm>
              <a:off x="8246345" y="2248274"/>
              <a:ext cx="1154641" cy="389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600" b="1" dirty="0">
                  <a:solidFill>
                    <a:srgbClr val="4D4D4D"/>
                  </a:solidFill>
                  <a:latin typeface="+mn-lt"/>
                  <a:cs typeface="+mn-ea"/>
                  <a:sym typeface="+mn-lt"/>
                </a:rPr>
                <a:t>线下审核</a:t>
              </a:r>
            </a:p>
          </p:txBody>
        </p:sp>
        <p:sp>
          <p:nvSpPr>
            <p:cNvPr id="22" name="TextBox 10"/>
            <p:cNvSpPr txBox="1"/>
            <p:nvPr/>
          </p:nvSpPr>
          <p:spPr>
            <a:xfrm>
              <a:off x="7702299" y="2604563"/>
              <a:ext cx="2161186" cy="957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200" dirty="0">
                  <a:solidFill>
                    <a:srgbClr val="4D4D4D"/>
                  </a:solidFill>
                  <a:cs typeface="+mn-ea"/>
                  <a:sym typeface="+mn-lt"/>
                </a:rPr>
                <a:t>区域管理员通过申请信息上的用户联系方式联系申请用户，线下审核考察申请人实际能力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1714" y="3904534"/>
            <a:ext cx="1873161" cy="1323536"/>
            <a:chOff x="8376589" y="3892841"/>
            <a:chExt cx="2161186" cy="1527048"/>
          </a:xfrm>
        </p:grpSpPr>
        <p:sp>
          <p:nvSpPr>
            <p:cNvPr id="24" name="TextBox 9"/>
            <p:cNvSpPr txBox="1"/>
            <p:nvPr/>
          </p:nvSpPr>
          <p:spPr>
            <a:xfrm>
              <a:off x="8920635" y="3892841"/>
              <a:ext cx="1154641" cy="389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600" b="1" dirty="0">
                  <a:solidFill>
                    <a:srgbClr val="4D4D4D"/>
                  </a:solidFill>
                  <a:latin typeface="+mn-lt"/>
                  <a:cs typeface="+mn-ea"/>
                  <a:sym typeface="+mn-lt"/>
                </a:rPr>
                <a:t>完成处理</a:t>
              </a:r>
            </a:p>
          </p:txBody>
        </p:sp>
        <p:sp>
          <p:nvSpPr>
            <p:cNvPr id="25" name="TextBox 10"/>
            <p:cNvSpPr txBox="1"/>
            <p:nvPr/>
          </p:nvSpPr>
          <p:spPr>
            <a:xfrm>
              <a:off x="8376589" y="4249130"/>
              <a:ext cx="2161186" cy="117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" altLang="zh-CN" sz="1200" dirty="0">
                  <a:solidFill>
                    <a:srgbClr val="4D4D4D"/>
                  </a:solidFill>
                  <a:cs typeface="+mn-ea"/>
                  <a:sym typeface="+mn-lt"/>
                </a:rPr>
                <a:t>区域管理员对已接管且进行过线下审核的申请进行最后处理登记，若申请过，则申请用户类型升级为组织成员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0" y="2918460"/>
            <a:ext cx="2092960" cy="372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四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、区域成员端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成员列表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Area manager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1672" y="1816100"/>
            <a:ext cx="2874452" cy="1674433"/>
            <a:chOff x="1469417" y="1816100"/>
            <a:chExt cx="2874452" cy="1674433"/>
          </a:xfrm>
        </p:grpSpPr>
        <p:sp>
          <p:nvSpPr>
            <p:cNvPr id="7" name="矩形 6"/>
            <p:cNvSpPr/>
            <p:nvPr/>
          </p:nvSpPr>
          <p:spPr>
            <a:xfrm>
              <a:off x="1469417" y="1893315"/>
              <a:ext cx="2874452" cy="1597218"/>
            </a:xfrm>
            <a:prstGeom prst="rect">
              <a:avLst/>
            </a:prstGeom>
            <a:noFill/>
            <a:ln w="6350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547542" y="1816100"/>
              <a:ext cx="681652" cy="792776"/>
            </a:xfrm>
            <a:prstGeom prst="rect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cs typeface="+mn-ea"/>
                  <a:sym typeface="+mn-lt"/>
                </a:rPr>
                <a:t>01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598343" y="2266725"/>
              <a:ext cx="2630758" cy="1052435"/>
              <a:chOff x="34063" y="3280738"/>
              <a:chExt cx="2630758" cy="1052435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4063" y="3688013"/>
                <a:ext cx="2630758" cy="64516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通过SharePreference查询登录时存储的组织信息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23912" y="3280738"/>
                <a:ext cx="1790108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获取组织编码</a:t>
                </a: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920019" y="3842385"/>
            <a:ext cx="2874572" cy="1674433"/>
            <a:chOff x="4658774" y="1816100"/>
            <a:chExt cx="2874572" cy="1674433"/>
          </a:xfrm>
        </p:grpSpPr>
        <p:sp>
          <p:nvSpPr>
            <p:cNvPr id="13" name="矩形 12"/>
            <p:cNvSpPr/>
            <p:nvPr/>
          </p:nvSpPr>
          <p:spPr>
            <a:xfrm>
              <a:off x="4658774" y="1893315"/>
              <a:ext cx="2874452" cy="1597218"/>
            </a:xfrm>
            <a:prstGeom prst="rect">
              <a:avLst/>
            </a:prstGeom>
            <a:noFill/>
            <a:ln w="6350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36899" y="1816100"/>
              <a:ext cx="681652" cy="792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cs typeface="+mn-ea"/>
                  <a:sym typeface="+mn-lt"/>
                </a:rPr>
                <a:t>02</a:t>
              </a:r>
              <a:endParaRPr lang="en-US" dirty="0">
                <a:cs typeface="+mn-ea"/>
                <a:sym typeface="+mn-lt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93321" y="2266725"/>
              <a:ext cx="2740025" cy="1052435"/>
              <a:chOff x="34063" y="3280738"/>
              <a:chExt cx="2740025" cy="1052435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34063" y="3688013"/>
                <a:ext cx="2630758" cy="64516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使用组织信息向数据库请求本组织内所有组员信息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39548" y="3280738"/>
                <a:ext cx="2034540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获取组员信息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439191" y="3919855"/>
            <a:ext cx="2874452" cy="1674433"/>
            <a:chOff x="7848131" y="1816100"/>
            <a:chExt cx="2874452" cy="1674433"/>
          </a:xfrm>
        </p:grpSpPr>
        <p:sp>
          <p:nvSpPr>
            <p:cNvPr id="19" name="矩形 18"/>
            <p:cNvSpPr/>
            <p:nvPr/>
          </p:nvSpPr>
          <p:spPr>
            <a:xfrm>
              <a:off x="7848131" y="1893315"/>
              <a:ext cx="2874452" cy="1597218"/>
            </a:xfrm>
            <a:prstGeom prst="rect">
              <a:avLst/>
            </a:prstGeom>
            <a:noFill/>
            <a:ln w="6350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26256" y="1816100"/>
              <a:ext cx="681652" cy="792777"/>
            </a:xfrm>
            <a:prstGeom prst="rect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cs typeface="+mn-ea"/>
                  <a:sym typeface="+mn-lt"/>
                </a:rPr>
                <a:t>03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980547" y="2266725"/>
              <a:ext cx="2630758" cy="1052435"/>
              <a:chOff x="34063" y="3280738"/>
              <a:chExt cx="2630758" cy="105243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34063" y="3688013"/>
                <a:ext cx="2630758" cy="64516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将获取的组员信息依据拼音首字母顺序进行排列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23912" y="3280738"/>
                <a:ext cx="1790108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组员信息处理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8901922" y="1738693"/>
            <a:ext cx="2874452" cy="1674433"/>
            <a:chOff x="2949432" y="3757993"/>
            <a:chExt cx="2874452" cy="1674433"/>
          </a:xfrm>
        </p:grpSpPr>
        <p:sp>
          <p:nvSpPr>
            <p:cNvPr id="31" name="矩形 30"/>
            <p:cNvSpPr/>
            <p:nvPr/>
          </p:nvSpPr>
          <p:spPr>
            <a:xfrm>
              <a:off x="2949432" y="3835208"/>
              <a:ext cx="2874452" cy="1597218"/>
            </a:xfrm>
            <a:prstGeom prst="rect">
              <a:avLst/>
            </a:prstGeom>
            <a:noFill/>
            <a:ln w="6350" cmpd="sng">
              <a:solidFill>
                <a:schemeClr val="bg1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27557" y="3757993"/>
              <a:ext cx="681652" cy="7927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cs typeface="+mn-ea"/>
                  <a:sym typeface="+mn-lt"/>
                </a:rPr>
                <a:t>04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3083979" y="4219299"/>
              <a:ext cx="2630758" cy="1028212"/>
              <a:chOff x="34063" y="3280738"/>
              <a:chExt cx="2630758" cy="1028212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4063" y="3688013"/>
                <a:ext cx="2630758" cy="62093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将处理完成的组员信息传至适配器并通知信息更新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23912" y="3280738"/>
                <a:ext cx="1790108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" altLang="zh-C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界面渲染</a:t>
                </a: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" r="2708"/>
          <a:stretch>
            <a:fillRect/>
          </a:stretch>
        </p:blipFill>
        <p:spPr>
          <a:xfrm>
            <a:off x="5106035" y="2934716"/>
            <a:ext cx="1980565" cy="372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61156" y="1299107"/>
            <a:ext cx="286969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PART 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727700" y="2408954"/>
            <a:ext cx="736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743200" y="2571446"/>
            <a:ext cx="6705600" cy="892880"/>
            <a:chOff x="2755900" y="322045"/>
            <a:chExt cx="6705600" cy="892880"/>
          </a:xfrm>
        </p:grpSpPr>
        <p:sp>
          <p:nvSpPr>
            <p:cNvPr id="8" name="文本框 7"/>
            <p:cNvSpPr txBox="1"/>
            <p:nvPr/>
          </p:nvSpPr>
          <p:spPr>
            <a:xfrm>
              <a:off x="4400541" y="322045"/>
              <a:ext cx="34163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主要技术与难点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55900" y="874191"/>
              <a:ext cx="6705600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Main techniques and difficulties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一、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UI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控件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——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FoldingCell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UI Component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616336" y="5628208"/>
            <a:ext cx="385049" cy="385049"/>
          </a:xfrm>
          <a:prstGeom prst="ellipse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570637" y="2120301"/>
            <a:ext cx="451775" cy="451775"/>
          </a:xfrm>
          <a:prstGeom prst="ellipse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1</a:t>
            </a:r>
          </a:p>
        </p:txBody>
      </p:sp>
      <p:sp>
        <p:nvSpPr>
          <p:cNvPr id="10" name="椭圆 9"/>
          <p:cNvSpPr/>
          <p:nvPr/>
        </p:nvSpPr>
        <p:spPr>
          <a:xfrm>
            <a:off x="5570637" y="3048909"/>
            <a:ext cx="451775" cy="451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2</a:t>
            </a:r>
          </a:p>
        </p:txBody>
      </p:sp>
      <p:sp>
        <p:nvSpPr>
          <p:cNvPr id="11" name="椭圆 10"/>
          <p:cNvSpPr/>
          <p:nvPr/>
        </p:nvSpPr>
        <p:spPr>
          <a:xfrm>
            <a:off x="5570637" y="3977516"/>
            <a:ext cx="451775" cy="451775"/>
          </a:xfrm>
          <a:prstGeom prst="ellipse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3</a:t>
            </a:r>
          </a:p>
        </p:txBody>
      </p:sp>
      <p:sp>
        <p:nvSpPr>
          <p:cNvPr id="12" name="椭圆 11"/>
          <p:cNvSpPr/>
          <p:nvPr/>
        </p:nvSpPr>
        <p:spPr>
          <a:xfrm>
            <a:off x="5570637" y="4906123"/>
            <a:ext cx="451775" cy="451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4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65056" y="2044206"/>
            <a:ext cx="4791529" cy="809918"/>
            <a:chOff x="874712" y="3387780"/>
            <a:chExt cx="4791529" cy="809918"/>
          </a:xfrm>
        </p:grpSpPr>
        <p:sp>
          <p:nvSpPr>
            <p:cNvPr id="14" name="矩形 13"/>
            <p:cNvSpPr/>
            <p:nvPr/>
          </p:nvSpPr>
          <p:spPr>
            <a:xfrm>
              <a:off x="874712" y="3677812"/>
              <a:ext cx="4791529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FoldingCell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是一个用于将折叠条目的内容以动画的形式展开的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UI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组件，受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material design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风格影响。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874712" y="3387780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FoldingCell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65056" y="2972814"/>
            <a:ext cx="4791529" cy="809918"/>
            <a:chOff x="874712" y="3387780"/>
            <a:chExt cx="4791529" cy="809918"/>
          </a:xfrm>
        </p:grpSpPr>
        <p:sp>
          <p:nvSpPr>
            <p:cNvPr id="17" name="矩形 16"/>
            <p:cNvSpPr/>
            <p:nvPr/>
          </p:nvSpPr>
          <p:spPr>
            <a:xfrm>
              <a:off x="874712" y="3677812"/>
              <a:ext cx="4791529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FoldingCell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控件中只能有两个子元素，第一个为内容视图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展开才出现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)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，第二个为标题视图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(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闭合才出现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)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74712" y="3387780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主要元素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5056" y="3901421"/>
            <a:ext cx="4791529" cy="588319"/>
            <a:chOff x="874712" y="3387780"/>
            <a:chExt cx="4791529" cy="588319"/>
          </a:xfrm>
        </p:grpSpPr>
        <p:sp>
          <p:nvSpPr>
            <p:cNvPr id="20" name="矩形 19"/>
            <p:cNvSpPr/>
            <p:nvPr/>
          </p:nvSpPr>
          <p:spPr>
            <a:xfrm>
              <a:off x="874712" y="3677812"/>
              <a:ext cx="4791529" cy="2982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内容视图或标题视图内部均可包含任意数量的子视图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74712" y="3387780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子视图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165056" y="4830028"/>
            <a:ext cx="4791529" cy="588319"/>
            <a:chOff x="874712" y="3387780"/>
            <a:chExt cx="4791529" cy="588319"/>
          </a:xfrm>
        </p:grpSpPr>
        <p:sp>
          <p:nvSpPr>
            <p:cNvPr id="23" name="矩形 22"/>
            <p:cNvSpPr/>
            <p:nvPr/>
          </p:nvSpPr>
          <p:spPr>
            <a:xfrm>
              <a:off x="874712" y="3677812"/>
              <a:ext cx="4791529" cy="2982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内容视图的总高度必须大于两倍标题视图高度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2" y="3387780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使用要求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71" y="1393468"/>
            <a:ext cx="4585692" cy="389479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163242" y="5154284"/>
            <a:ext cx="1161708" cy="11617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35" presetClass="pat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02969 -2.96296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0.02969 3.7037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02969 1.85185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02969 3.7037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、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UI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控件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en-US" altLang="zh-CN" sz="2400" dirty="0" err="1">
                <a:solidFill>
                  <a:srgbClr val="E8A243"/>
                </a:solidFill>
                <a:cs typeface="+mn-ea"/>
                <a:sym typeface="+mn-lt"/>
              </a:rPr>
              <a:t>XRecylerView</a:t>
            </a:r>
            <a:endParaRPr lang="zh-CN" altLang="en-US" sz="2400" dirty="0">
              <a:solidFill>
                <a:srgbClr val="E8A243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UI Component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362223" y="2248596"/>
            <a:ext cx="2856141" cy="2982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可以像标准的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RecyclerView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一样使用</a:t>
            </a:r>
          </a:p>
        </p:txBody>
      </p:sp>
      <p:sp>
        <p:nvSpPr>
          <p:cNvPr id="52" name="矩形 51"/>
          <p:cNvSpPr/>
          <p:nvPr/>
        </p:nvSpPr>
        <p:spPr>
          <a:xfrm>
            <a:off x="8362223" y="4648896"/>
            <a:ext cx="2856141" cy="519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提供了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AVLoadingIndicatorView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库中的所有效果。</a:t>
            </a:r>
          </a:p>
        </p:txBody>
      </p:sp>
      <p:sp>
        <p:nvSpPr>
          <p:cNvPr id="55" name="矩形 54"/>
          <p:cNvSpPr/>
          <p:nvPr/>
        </p:nvSpPr>
        <p:spPr>
          <a:xfrm>
            <a:off x="527901" y="2248596"/>
            <a:ext cx="3277215" cy="519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实现了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pullrefresh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loadmore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可以像标准的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RecyclerView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一样使用它</a:t>
            </a:r>
          </a:p>
        </p:txBody>
      </p:sp>
      <p:sp>
        <p:nvSpPr>
          <p:cNvPr id="58" name="矩形 57"/>
          <p:cNvSpPr/>
          <p:nvPr/>
        </p:nvSpPr>
        <p:spPr>
          <a:xfrm>
            <a:off x="948975" y="4648896"/>
            <a:ext cx="2856141" cy="2982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刷新和加载更多功能默认启用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527" y="1594776"/>
            <a:ext cx="4479799" cy="383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408898" y="1738257"/>
            <a:ext cx="3652717" cy="3658598"/>
            <a:chOff x="4408898" y="1738257"/>
            <a:chExt cx="3652717" cy="3658598"/>
          </a:xfrm>
          <a:solidFill>
            <a:srgbClr val="E8A243"/>
          </a:solidFill>
        </p:grpSpPr>
        <p:sp>
          <p:nvSpPr>
            <p:cNvPr id="7" name="空心弧 1"/>
            <p:cNvSpPr/>
            <p:nvPr/>
          </p:nvSpPr>
          <p:spPr>
            <a:xfrm>
              <a:off x="6261726" y="2355866"/>
              <a:ext cx="1207769" cy="1180319"/>
            </a:xfrm>
            <a:custGeom>
              <a:avLst/>
              <a:gdLst/>
              <a:ahLst/>
              <a:cxnLst/>
              <a:rect l="l" t="t" r="r" b="b"/>
              <a:pathLst>
                <a:path w="978456" h="955826">
                  <a:moveTo>
                    <a:pt x="42653" y="0"/>
                  </a:moveTo>
                  <a:cubicBezTo>
                    <a:pt x="284662" y="4226"/>
                    <a:pt x="516263" y="101210"/>
                    <a:pt x="690165" y="271115"/>
                  </a:cubicBezTo>
                  <a:cubicBezTo>
                    <a:pt x="874522" y="451234"/>
                    <a:pt x="978456" y="698085"/>
                    <a:pt x="978456" y="955826"/>
                  </a:cubicBezTo>
                  <a:lnTo>
                    <a:pt x="968905" y="955826"/>
                  </a:lnTo>
                  <a:lnTo>
                    <a:pt x="926017" y="912938"/>
                  </a:lnTo>
                  <a:lnTo>
                    <a:pt x="883130" y="955825"/>
                  </a:lnTo>
                  <a:lnTo>
                    <a:pt x="876181" y="955825"/>
                  </a:lnTo>
                  <a:cubicBezTo>
                    <a:pt x="876181" y="725621"/>
                    <a:pt x="783351" y="505144"/>
                    <a:pt x="618691" y="344269"/>
                  </a:cubicBezTo>
                  <a:cubicBezTo>
                    <a:pt x="465575" y="194673"/>
                    <a:pt x="262380" y="108369"/>
                    <a:pt x="49555" y="102368"/>
                  </a:cubicBezTo>
                  <a:lnTo>
                    <a:pt x="392" y="61401"/>
                  </a:lnTo>
                  <a:lnTo>
                    <a:pt x="0" y="445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" name="空心弧 1"/>
            <p:cNvSpPr/>
            <p:nvPr/>
          </p:nvSpPr>
          <p:spPr>
            <a:xfrm rot="16200000">
              <a:off x="5032390" y="2377433"/>
              <a:ext cx="1207769" cy="1180319"/>
            </a:xfrm>
            <a:custGeom>
              <a:avLst/>
              <a:gdLst/>
              <a:ahLst/>
              <a:cxnLst/>
              <a:rect l="l" t="t" r="r" b="b"/>
              <a:pathLst>
                <a:path w="978456" h="955826">
                  <a:moveTo>
                    <a:pt x="42653" y="0"/>
                  </a:moveTo>
                  <a:cubicBezTo>
                    <a:pt x="284662" y="4226"/>
                    <a:pt x="516263" y="101210"/>
                    <a:pt x="690165" y="271115"/>
                  </a:cubicBezTo>
                  <a:cubicBezTo>
                    <a:pt x="874522" y="451234"/>
                    <a:pt x="978456" y="698085"/>
                    <a:pt x="978456" y="955826"/>
                  </a:cubicBezTo>
                  <a:lnTo>
                    <a:pt x="968905" y="955826"/>
                  </a:lnTo>
                  <a:lnTo>
                    <a:pt x="926017" y="912938"/>
                  </a:lnTo>
                  <a:lnTo>
                    <a:pt x="883130" y="955825"/>
                  </a:lnTo>
                  <a:lnTo>
                    <a:pt x="876181" y="955825"/>
                  </a:lnTo>
                  <a:cubicBezTo>
                    <a:pt x="876181" y="725621"/>
                    <a:pt x="783351" y="505144"/>
                    <a:pt x="618691" y="344269"/>
                  </a:cubicBezTo>
                  <a:cubicBezTo>
                    <a:pt x="465575" y="194673"/>
                    <a:pt x="262380" y="108369"/>
                    <a:pt x="49555" y="102368"/>
                  </a:cubicBezTo>
                  <a:lnTo>
                    <a:pt x="392" y="61401"/>
                  </a:lnTo>
                  <a:lnTo>
                    <a:pt x="0" y="4453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空心弧 1"/>
            <p:cNvSpPr/>
            <p:nvPr/>
          </p:nvSpPr>
          <p:spPr>
            <a:xfrm rot="10800000">
              <a:off x="5044153" y="3610691"/>
              <a:ext cx="1207769" cy="1182279"/>
            </a:xfrm>
            <a:custGeom>
              <a:avLst/>
              <a:gdLst/>
              <a:ahLst/>
              <a:cxnLst/>
              <a:rect l="l" t="t" r="r" b="b"/>
              <a:pathLst>
                <a:path w="978456" h="955826">
                  <a:moveTo>
                    <a:pt x="42653" y="0"/>
                  </a:moveTo>
                  <a:cubicBezTo>
                    <a:pt x="284662" y="4226"/>
                    <a:pt x="516263" y="101210"/>
                    <a:pt x="690165" y="271115"/>
                  </a:cubicBezTo>
                  <a:cubicBezTo>
                    <a:pt x="874522" y="451234"/>
                    <a:pt x="978456" y="698085"/>
                    <a:pt x="978456" y="955826"/>
                  </a:cubicBezTo>
                  <a:lnTo>
                    <a:pt x="968905" y="955826"/>
                  </a:lnTo>
                  <a:lnTo>
                    <a:pt x="926017" y="912938"/>
                  </a:lnTo>
                  <a:lnTo>
                    <a:pt x="883130" y="955825"/>
                  </a:lnTo>
                  <a:lnTo>
                    <a:pt x="876181" y="955825"/>
                  </a:lnTo>
                  <a:cubicBezTo>
                    <a:pt x="876181" y="725621"/>
                    <a:pt x="783351" y="505144"/>
                    <a:pt x="618691" y="344269"/>
                  </a:cubicBezTo>
                  <a:cubicBezTo>
                    <a:pt x="465575" y="194673"/>
                    <a:pt x="262380" y="108369"/>
                    <a:pt x="49555" y="102368"/>
                  </a:cubicBezTo>
                  <a:lnTo>
                    <a:pt x="392" y="61401"/>
                  </a:lnTo>
                  <a:lnTo>
                    <a:pt x="0" y="445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空心弧 1"/>
            <p:cNvSpPr/>
            <p:nvPr/>
          </p:nvSpPr>
          <p:spPr>
            <a:xfrm rot="5400000">
              <a:off x="6272509" y="3597946"/>
              <a:ext cx="1209729" cy="1180319"/>
            </a:xfrm>
            <a:custGeom>
              <a:avLst/>
              <a:gdLst/>
              <a:ahLst/>
              <a:cxnLst/>
              <a:rect l="l" t="t" r="r" b="b"/>
              <a:pathLst>
                <a:path w="978456" h="955826">
                  <a:moveTo>
                    <a:pt x="42653" y="0"/>
                  </a:moveTo>
                  <a:cubicBezTo>
                    <a:pt x="284662" y="4226"/>
                    <a:pt x="516263" y="101210"/>
                    <a:pt x="690165" y="271115"/>
                  </a:cubicBezTo>
                  <a:cubicBezTo>
                    <a:pt x="874522" y="451234"/>
                    <a:pt x="978456" y="698085"/>
                    <a:pt x="978456" y="955826"/>
                  </a:cubicBezTo>
                  <a:lnTo>
                    <a:pt x="968905" y="955826"/>
                  </a:lnTo>
                  <a:lnTo>
                    <a:pt x="926017" y="912938"/>
                  </a:lnTo>
                  <a:lnTo>
                    <a:pt x="883130" y="955825"/>
                  </a:lnTo>
                  <a:lnTo>
                    <a:pt x="876181" y="955825"/>
                  </a:lnTo>
                  <a:cubicBezTo>
                    <a:pt x="876181" y="725621"/>
                    <a:pt x="783351" y="505144"/>
                    <a:pt x="618691" y="344269"/>
                  </a:cubicBezTo>
                  <a:cubicBezTo>
                    <a:pt x="465575" y="194673"/>
                    <a:pt x="262380" y="108369"/>
                    <a:pt x="49555" y="102368"/>
                  </a:cubicBezTo>
                  <a:lnTo>
                    <a:pt x="392" y="61401"/>
                  </a:lnTo>
                  <a:lnTo>
                    <a:pt x="0" y="44539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814756" y="2185288"/>
              <a:ext cx="552907" cy="552907"/>
            </a:xfrm>
            <a:prstGeom prst="line">
              <a:avLst/>
            </a:prstGeom>
            <a:grpFill/>
            <a:ln w="19050" cap="rnd">
              <a:solidFill>
                <a:srgbClr val="18171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073440" y="4436130"/>
              <a:ext cx="576435" cy="576435"/>
            </a:xfrm>
            <a:prstGeom prst="line">
              <a:avLst/>
            </a:prstGeom>
            <a:grpFill/>
            <a:ln w="19050" cap="rnd">
              <a:solidFill>
                <a:srgbClr val="18171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7073440" y="2306849"/>
              <a:ext cx="433306" cy="435267"/>
            </a:xfrm>
            <a:prstGeom prst="line">
              <a:avLst/>
            </a:prstGeom>
            <a:grpFill/>
            <a:ln w="19050" cap="rnd">
              <a:solidFill>
                <a:srgbClr val="18171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4799071" y="4440051"/>
              <a:ext cx="576435" cy="576435"/>
            </a:xfrm>
            <a:prstGeom prst="line">
              <a:avLst/>
            </a:prstGeom>
            <a:grpFill/>
            <a:ln w="19050" cap="rnd">
              <a:solidFill>
                <a:srgbClr val="181715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4408898" y="1738257"/>
              <a:ext cx="635255" cy="6352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7426360" y="1769628"/>
              <a:ext cx="635255" cy="635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7408713" y="4761600"/>
              <a:ext cx="635255" cy="6352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416741" y="4761600"/>
              <a:ext cx="635255" cy="635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组 7"/>
            <p:cNvGrpSpPr/>
            <p:nvPr/>
          </p:nvGrpSpPr>
          <p:grpSpPr>
            <a:xfrm>
              <a:off x="5681435" y="2817394"/>
              <a:ext cx="1229974" cy="1437581"/>
              <a:chOff x="4333875" y="882650"/>
              <a:chExt cx="996950" cy="1165225"/>
            </a:xfrm>
            <a:grpFill/>
          </p:grpSpPr>
          <p:sp>
            <p:nvSpPr>
              <p:cNvPr id="24" name="Freeform 67"/>
              <p:cNvSpPr/>
              <p:nvPr/>
            </p:nvSpPr>
            <p:spPr bwMode="auto">
              <a:xfrm>
                <a:off x="4724400" y="1838325"/>
                <a:ext cx="219075" cy="41275"/>
              </a:xfrm>
              <a:custGeom>
                <a:avLst/>
                <a:gdLst/>
                <a:ahLst/>
                <a:cxnLst>
                  <a:cxn ang="0">
                    <a:pos x="138" y="14"/>
                  </a:cxn>
                  <a:cxn ang="0">
                    <a:pos x="138" y="14"/>
                  </a:cxn>
                  <a:cxn ang="0">
                    <a:pos x="136" y="18"/>
                  </a:cxn>
                  <a:cxn ang="0">
                    <a:pos x="134" y="22"/>
                  </a:cxn>
                  <a:cxn ang="0">
                    <a:pos x="130" y="26"/>
                  </a:cxn>
                  <a:cxn ang="0">
                    <a:pos x="126" y="26"/>
                  </a:cxn>
                  <a:cxn ang="0">
                    <a:pos x="10" y="26"/>
                  </a:cxn>
                  <a:cxn ang="0">
                    <a:pos x="10" y="26"/>
                  </a:cxn>
                  <a:cxn ang="0">
                    <a:pos x="6" y="26"/>
                  </a:cxn>
                  <a:cxn ang="0">
                    <a:pos x="2" y="22"/>
                  </a:cxn>
                  <a:cxn ang="0">
                    <a:pos x="0" y="1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26" y="0"/>
                  </a:cxn>
                  <a:cxn ang="0">
                    <a:pos x="126" y="0"/>
                  </a:cxn>
                  <a:cxn ang="0">
                    <a:pos x="130" y="2"/>
                  </a:cxn>
                  <a:cxn ang="0">
                    <a:pos x="134" y="4"/>
                  </a:cxn>
                  <a:cxn ang="0">
                    <a:pos x="136" y="8"/>
                  </a:cxn>
                  <a:cxn ang="0">
                    <a:pos x="138" y="14"/>
                  </a:cxn>
                  <a:cxn ang="0">
                    <a:pos x="138" y="14"/>
                  </a:cxn>
                </a:cxnLst>
                <a:rect l="0" t="0" r="r" b="b"/>
                <a:pathLst>
                  <a:path w="138" h="26">
                    <a:moveTo>
                      <a:pt x="138" y="14"/>
                    </a:moveTo>
                    <a:lnTo>
                      <a:pt x="138" y="14"/>
                    </a:lnTo>
                    <a:lnTo>
                      <a:pt x="136" y="18"/>
                    </a:lnTo>
                    <a:lnTo>
                      <a:pt x="134" y="22"/>
                    </a:lnTo>
                    <a:lnTo>
                      <a:pt x="130" y="26"/>
                    </a:lnTo>
                    <a:lnTo>
                      <a:pt x="126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6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30" y="2"/>
                    </a:lnTo>
                    <a:lnTo>
                      <a:pt x="134" y="4"/>
                    </a:lnTo>
                    <a:lnTo>
                      <a:pt x="136" y="8"/>
                    </a:lnTo>
                    <a:lnTo>
                      <a:pt x="138" y="14"/>
                    </a:lnTo>
                    <a:lnTo>
                      <a:pt x="13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68"/>
              <p:cNvSpPr/>
              <p:nvPr/>
            </p:nvSpPr>
            <p:spPr bwMode="auto">
              <a:xfrm>
                <a:off x="4724400" y="1898650"/>
                <a:ext cx="219075" cy="41275"/>
              </a:xfrm>
              <a:custGeom>
                <a:avLst/>
                <a:gdLst/>
                <a:ahLst/>
                <a:cxnLst>
                  <a:cxn ang="0">
                    <a:pos x="138" y="14"/>
                  </a:cxn>
                  <a:cxn ang="0">
                    <a:pos x="138" y="14"/>
                  </a:cxn>
                  <a:cxn ang="0">
                    <a:pos x="136" y="18"/>
                  </a:cxn>
                  <a:cxn ang="0">
                    <a:pos x="134" y="22"/>
                  </a:cxn>
                  <a:cxn ang="0">
                    <a:pos x="130" y="24"/>
                  </a:cxn>
                  <a:cxn ang="0">
                    <a:pos x="126" y="26"/>
                  </a:cxn>
                  <a:cxn ang="0">
                    <a:pos x="10" y="26"/>
                  </a:cxn>
                  <a:cxn ang="0">
                    <a:pos x="10" y="26"/>
                  </a:cxn>
                  <a:cxn ang="0">
                    <a:pos x="6" y="24"/>
                  </a:cxn>
                  <a:cxn ang="0">
                    <a:pos x="2" y="22"/>
                  </a:cxn>
                  <a:cxn ang="0">
                    <a:pos x="0" y="1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26" y="0"/>
                  </a:cxn>
                  <a:cxn ang="0">
                    <a:pos x="126" y="0"/>
                  </a:cxn>
                  <a:cxn ang="0">
                    <a:pos x="130" y="2"/>
                  </a:cxn>
                  <a:cxn ang="0">
                    <a:pos x="134" y="4"/>
                  </a:cxn>
                  <a:cxn ang="0">
                    <a:pos x="136" y="8"/>
                  </a:cxn>
                  <a:cxn ang="0">
                    <a:pos x="138" y="14"/>
                  </a:cxn>
                  <a:cxn ang="0">
                    <a:pos x="138" y="14"/>
                  </a:cxn>
                </a:cxnLst>
                <a:rect l="0" t="0" r="r" b="b"/>
                <a:pathLst>
                  <a:path w="138" h="26">
                    <a:moveTo>
                      <a:pt x="138" y="14"/>
                    </a:moveTo>
                    <a:lnTo>
                      <a:pt x="138" y="14"/>
                    </a:lnTo>
                    <a:lnTo>
                      <a:pt x="136" y="18"/>
                    </a:lnTo>
                    <a:lnTo>
                      <a:pt x="134" y="22"/>
                    </a:lnTo>
                    <a:lnTo>
                      <a:pt x="130" y="24"/>
                    </a:lnTo>
                    <a:lnTo>
                      <a:pt x="126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30" y="2"/>
                    </a:lnTo>
                    <a:lnTo>
                      <a:pt x="134" y="4"/>
                    </a:lnTo>
                    <a:lnTo>
                      <a:pt x="136" y="8"/>
                    </a:lnTo>
                    <a:lnTo>
                      <a:pt x="138" y="14"/>
                    </a:lnTo>
                    <a:lnTo>
                      <a:pt x="13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69"/>
              <p:cNvSpPr/>
              <p:nvPr/>
            </p:nvSpPr>
            <p:spPr bwMode="auto">
              <a:xfrm>
                <a:off x="4724400" y="1958975"/>
                <a:ext cx="219075" cy="41275"/>
              </a:xfrm>
              <a:custGeom>
                <a:avLst/>
                <a:gdLst/>
                <a:ahLst/>
                <a:cxnLst>
                  <a:cxn ang="0">
                    <a:pos x="138" y="12"/>
                  </a:cxn>
                  <a:cxn ang="0">
                    <a:pos x="138" y="12"/>
                  </a:cxn>
                  <a:cxn ang="0">
                    <a:pos x="136" y="18"/>
                  </a:cxn>
                  <a:cxn ang="0">
                    <a:pos x="134" y="22"/>
                  </a:cxn>
                  <a:cxn ang="0">
                    <a:pos x="130" y="24"/>
                  </a:cxn>
                  <a:cxn ang="0">
                    <a:pos x="126" y="26"/>
                  </a:cxn>
                  <a:cxn ang="0">
                    <a:pos x="10" y="26"/>
                  </a:cxn>
                  <a:cxn ang="0">
                    <a:pos x="10" y="26"/>
                  </a:cxn>
                  <a:cxn ang="0">
                    <a:pos x="6" y="24"/>
                  </a:cxn>
                  <a:cxn ang="0">
                    <a:pos x="2" y="22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6" y="2"/>
                  </a:cxn>
                  <a:cxn ang="0">
                    <a:pos x="10" y="0"/>
                  </a:cxn>
                  <a:cxn ang="0">
                    <a:pos x="126" y="0"/>
                  </a:cxn>
                  <a:cxn ang="0">
                    <a:pos x="126" y="0"/>
                  </a:cxn>
                  <a:cxn ang="0">
                    <a:pos x="130" y="2"/>
                  </a:cxn>
                  <a:cxn ang="0">
                    <a:pos x="134" y="4"/>
                  </a:cxn>
                  <a:cxn ang="0">
                    <a:pos x="136" y="8"/>
                  </a:cxn>
                  <a:cxn ang="0">
                    <a:pos x="138" y="12"/>
                  </a:cxn>
                  <a:cxn ang="0">
                    <a:pos x="138" y="12"/>
                  </a:cxn>
                </a:cxnLst>
                <a:rect l="0" t="0" r="r" b="b"/>
                <a:pathLst>
                  <a:path w="138" h="26">
                    <a:moveTo>
                      <a:pt x="138" y="12"/>
                    </a:moveTo>
                    <a:lnTo>
                      <a:pt x="138" y="12"/>
                    </a:lnTo>
                    <a:lnTo>
                      <a:pt x="136" y="18"/>
                    </a:lnTo>
                    <a:lnTo>
                      <a:pt x="134" y="22"/>
                    </a:lnTo>
                    <a:lnTo>
                      <a:pt x="130" y="24"/>
                    </a:lnTo>
                    <a:lnTo>
                      <a:pt x="126" y="26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6" y="24"/>
                    </a:lnTo>
                    <a:lnTo>
                      <a:pt x="2" y="22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30" y="2"/>
                    </a:lnTo>
                    <a:lnTo>
                      <a:pt x="134" y="4"/>
                    </a:lnTo>
                    <a:lnTo>
                      <a:pt x="136" y="8"/>
                    </a:lnTo>
                    <a:lnTo>
                      <a:pt x="138" y="12"/>
                    </a:lnTo>
                    <a:lnTo>
                      <a:pt x="13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70"/>
              <p:cNvSpPr/>
              <p:nvPr/>
            </p:nvSpPr>
            <p:spPr bwMode="auto">
              <a:xfrm>
                <a:off x="4772025" y="2019300"/>
                <a:ext cx="120650" cy="28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6" y="16"/>
                  </a:cxn>
                  <a:cxn ang="0">
                    <a:pos x="10" y="18"/>
                  </a:cxn>
                  <a:cxn ang="0">
                    <a:pos x="18" y="18"/>
                  </a:cxn>
                  <a:cxn ang="0">
                    <a:pos x="58" y="18"/>
                  </a:cxn>
                  <a:cxn ang="0">
                    <a:pos x="58" y="18"/>
                  </a:cxn>
                  <a:cxn ang="0">
                    <a:pos x="66" y="18"/>
                  </a:cxn>
                  <a:cxn ang="0">
                    <a:pos x="70" y="16"/>
                  </a:cxn>
                  <a:cxn ang="0">
                    <a:pos x="74" y="12"/>
                  </a:cxn>
                  <a:cxn ang="0">
                    <a:pos x="76" y="6"/>
                  </a:cxn>
                  <a:cxn ang="0">
                    <a:pos x="76" y="0"/>
                  </a:cxn>
                  <a:cxn ang="0">
                    <a:pos x="0" y="0"/>
                  </a:cxn>
                </a:cxnLst>
                <a:rect l="0" t="0" r="r" b="b"/>
                <a:pathLst>
                  <a:path w="76" h="18">
                    <a:moveTo>
                      <a:pt x="0" y="0"/>
                    </a:move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6" y="16"/>
                    </a:lnTo>
                    <a:lnTo>
                      <a:pt x="10" y="18"/>
                    </a:lnTo>
                    <a:lnTo>
                      <a:pt x="18" y="18"/>
                    </a:lnTo>
                    <a:lnTo>
                      <a:pt x="58" y="18"/>
                    </a:lnTo>
                    <a:lnTo>
                      <a:pt x="58" y="18"/>
                    </a:lnTo>
                    <a:lnTo>
                      <a:pt x="66" y="18"/>
                    </a:lnTo>
                    <a:lnTo>
                      <a:pt x="70" y="16"/>
                    </a:lnTo>
                    <a:lnTo>
                      <a:pt x="74" y="12"/>
                    </a:lnTo>
                    <a:lnTo>
                      <a:pt x="76" y="6"/>
                    </a:lnTo>
                    <a:lnTo>
                      <a:pt x="7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71"/>
              <p:cNvSpPr>
                <a:spLocks noEditPoints="1"/>
              </p:cNvSpPr>
              <p:nvPr/>
            </p:nvSpPr>
            <p:spPr bwMode="auto">
              <a:xfrm>
                <a:off x="4514850" y="1063625"/>
                <a:ext cx="635000" cy="755650"/>
              </a:xfrm>
              <a:custGeom>
                <a:avLst/>
                <a:gdLst/>
                <a:ahLst/>
                <a:cxnLst>
                  <a:cxn ang="0">
                    <a:pos x="342" y="58"/>
                  </a:cxn>
                  <a:cxn ang="0">
                    <a:pos x="312" y="34"/>
                  </a:cxn>
                  <a:cxn ang="0">
                    <a:pos x="278" y="16"/>
                  </a:cxn>
                  <a:cxn ang="0">
                    <a:pos x="240" y="4"/>
                  </a:cxn>
                  <a:cxn ang="0">
                    <a:pos x="200" y="0"/>
                  </a:cxn>
                  <a:cxn ang="0">
                    <a:pos x="180" y="0"/>
                  </a:cxn>
                  <a:cxn ang="0">
                    <a:pos x="140" y="8"/>
                  </a:cxn>
                  <a:cxn ang="0">
                    <a:pos x="104" y="24"/>
                  </a:cxn>
                  <a:cxn ang="0">
                    <a:pos x="72" y="46"/>
                  </a:cxn>
                  <a:cxn ang="0">
                    <a:pos x="58" y="58"/>
                  </a:cxn>
                  <a:cxn ang="0">
                    <a:pos x="34" y="88"/>
                  </a:cxn>
                  <a:cxn ang="0">
                    <a:pos x="16" y="122"/>
                  </a:cxn>
                  <a:cxn ang="0">
                    <a:pos x="4" y="160"/>
                  </a:cxn>
                  <a:cxn ang="0">
                    <a:pos x="0" y="200"/>
                  </a:cxn>
                  <a:cxn ang="0">
                    <a:pos x="0" y="214"/>
                  </a:cxn>
                  <a:cxn ang="0">
                    <a:pos x="10" y="254"/>
                  </a:cxn>
                  <a:cxn ang="0">
                    <a:pos x="34" y="306"/>
                  </a:cxn>
                  <a:cxn ang="0">
                    <a:pos x="66" y="354"/>
                  </a:cxn>
                  <a:cxn ang="0">
                    <a:pos x="100" y="402"/>
                  </a:cxn>
                  <a:cxn ang="0">
                    <a:pos x="124" y="444"/>
                  </a:cxn>
                  <a:cxn ang="0">
                    <a:pos x="138" y="470"/>
                  </a:cxn>
                  <a:cxn ang="0">
                    <a:pos x="142" y="474"/>
                  </a:cxn>
                  <a:cxn ang="0">
                    <a:pos x="150" y="476"/>
                  </a:cxn>
                  <a:cxn ang="0">
                    <a:pos x="250" y="476"/>
                  </a:cxn>
                  <a:cxn ang="0">
                    <a:pos x="258" y="474"/>
                  </a:cxn>
                  <a:cxn ang="0">
                    <a:pos x="262" y="470"/>
                  </a:cxn>
                  <a:cxn ang="0">
                    <a:pos x="276" y="444"/>
                  </a:cxn>
                  <a:cxn ang="0">
                    <a:pos x="300" y="402"/>
                  </a:cxn>
                  <a:cxn ang="0">
                    <a:pos x="334" y="354"/>
                  </a:cxn>
                  <a:cxn ang="0">
                    <a:pos x="366" y="306"/>
                  </a:cxn>
                  <a:cxn ang="0">
                    <a:pos x="392" y="254"/>
                  </a:cxn>
                  <a:cxn ang="0">
                    <a:pos x="400" y="214"/>
                  </a:cxn>
                  <a:cxn ang="0">
                    <a:pos x="400" y="200"/>
                  </a:cxn>
                  <a:cxn ang="0">
                    <a:pos x="396" y="160"/>
                  </a:cxn>
                  <a:cxn ang="0">
                    <a:pos x="386" y="122"/>
                  </a:cxn>
                  <a:cxn ang="0">
                    <a:pos x="366" y="88"/>
                  </a:cxn>
                  <a:cxn ang="0">
                    <a:pos x="342" y="58"/>
                  </a:cxn>
                  <a:cxn ang="0">
                    <a:pos x="200" y="38"/>
                  </a:cxn>
                  <a:cxn ang="0">
                    <a:pos x="220" y="40"/>
                  </a:cxn>
                  <a:cxn ang="0">
                    <a:pos x="254" y="50"/>
                  </a:cxn>
                  <a:cxn ang="0">
                    <a:pos x="282" y="62"/>
                  </a:cxn>
                  <a:cxn ang="0">
                    <a:pos x="314" y="88"/>
                  </a:cxn>
                  <a:cxn ang="0">
                    <a:pos x="322" y="98"/>
                  </a:cxn>
                  <a:cxn ang="0">
                    <a:pos x="338" y="120"/>
                  </a:cxn>
                  <a:cxn ang="0">
                    <a:pos x="352" y="150"/>
                  </a:cxn>
                  <a:cxn ang="0">
                    <a:pos x="360" y="182"/>
                  </a:cxn>
                  <a:cxn ang="0">
                    <a:pos x="364" y="200"/>
                  </a:cxn>
                  <a:cxn ang="0">
                    <a:pos x="346" y="164"/>
                  </a:cxn>
                  <a:cxn ang="0">
                    <a:pos x="314" y="116"/>
                  </a:cxn>
                  <a:cxn ang="0">
                    <a:pos x="300" y="100"/>
                  </a:cxn>
                  <a:cxn ang="0">
                    <a:pos x="270" y="76"/>
                  </a:cxn>
                  <a:cxn ang="0">
                    <a:pos x="210" y="42"/>
                  </a:cxn>
                  <a:cxn ang="0">
                    <a:pos x="200" y="38"/>
                  </a:cxn>
                </a:cxnLst>
                <a:rect l="0" t="0" r="r" b="b"/>
                <a:pathLst>
                  <a:path w="400" h="476">
                    <a:moveTo>
                      <a:pt x="342" y="58"/>
                    </a:moveTo>
                    <a:lnTo>
                      <a:pt x="342" y="58"/>
                    </a:lnTo>
                    <a:lnTo>
                      <a:pt x="328" y="46"/>
                    </a:lnTo>
                    <a:lnTo>
                      <a:pt x="312" y="34"/>
                    </a:lnTo>
                    <a:lnTo>
                      <a:pt x="296" y="24"/>
                    </a:lnTo>
                    <a:lnTo>
                      <a:pt x="278" y="16"/>
                    </a:lnTo>
                    <a:lnTo>
                      <a:pt x="260" y="8"/>
                    </a:lnTo>
                    <a:lnTo>
                      <a:pt x="240" y="4"/>
                    </a:lnTo>
                    <a:lnTo>
                      <a:pt x="220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0" y="0"/>
                    </a:lnTo>
                    <a:lnTo>
                      <a:pt x="160" y="4"/>
                    </a:lnTo>
                    <a:lnTo>
                      <a:pt x="140" y="8"/>
                    </a:lnTo>
                    <a:lnTo>
                      <a:pt x="122" y="16"/>
                    </a:lnTo>
                    <a:lnTo>
                      <a:pt x="104" y="24"/>
                    </a:lnTo>
                    <a:lnTo>
                      <a:pt x="88" y="34"/>
                    </a:lnTo>
                    <a:lnTo>
                      <a:pt x="72" y="46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46" y="72"/>
                    </a:lnTo>
                    <a:lnTo>
                      <a:pt x="34" y="88"/>
                    </a:lnTo>
                    <a:lnTo>
                      <a:pt x="24" y="104"/>
                    </a:lnTo>
                    <a:lnTo>
                      <a:pt x="16" y="122"/>
                    </a:lnTo>
                    <a:lnTo>
                      <a:pt x="8" y="140"/>
                    </a:lnTo>
                    <a:lnTo>
                      <a:pt x="4" y="160"/>
                    </a:lnTo>
                    <a:lnTo>
                      <a:pt x="0" y="18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0" y="214"/>
                    </a:lnTo>
                    <a:lnTo>
                      <a:pt x="2" y="228"/>
                    </a:lnTo>
                    <a:lnTo>
                      <a:pt x="10" y="254"/>
                    </a:lnTo>
                    <a:lnTo>
                      <a:pt x="20" y="280"/>
                    </a:lnTo>
                    <a:lnTo>
                      <a:pt x="34" y="306"/>
                    </a:lnTo>
                    <a:lnTo>
                      <a:pt x="50" y="330"/>
                    </a:lnTo>
                    <a:lnTo>
                      <a:pt x="66" y="354"/>
                    </a:lnTo>
                    <a:lnTo>
                      <a:pt x="100" y="402"/>
                    </a:lnTo>
                    <a:lnTo>
                      <a:pt x="100" y="402"/>
                    </a:lnTo>
                    <a:lnTo>
                      <a:pt x="114" y="424"/>
                    </a:lnTo>
                    <a:lnTo>
                      <a:pt x="124" y="444"/>
                    </a:lnTo>
                    <a:lnTo>
                      <a:pt x="132" y="462"/>
                    </a:lnTo>
                    <a:lnTo>
                      <a:pt x="138" y="470"/>
                    </a:lnTo>
                    <a:lnTo>
                      <a:pt x="138" y="470"/>
                    </a:lnTo>
                    <a:lnTo>
                      <a:pt x="142" y="474"/>
                    </a:lnTo>
                    <a:lnTo>
                      <a:pt x="146" y="476"/>
                    </a:lnTo>
                    <a:lnTo>
                      <a:pt x="150" y="476"/>
                    </a:lnTo>
                    <a:lnTo>
                      <a:pt x="250" y="476"/>
                    </a:lnTo>
                    <a:lnTo>
                      <a:pt x="250" y="476"/>
                    </a:lnTo>
                    <a:lnTo>
                      <a:pt x="254" y="476"/>
                    </a:lnTo>
                    <a:lnTo>
                      <a:pt x="258" y="474"/>
                    </a:lnTo>
                    <a:lnTo>
                      <a:pt x="262" y="470"/>
                    </a:lnTo>
                    <a:lnTo>
                      <a:pt x="262" y="470"/>
                    </a:lnTo>
                    <a:lnTo>
                      <a:pt x="268" y="462"/>
                    </a:lnTo>
                    <a:lnTo>
                      <a:pt x="276" y="444"/>
                    </a:lnTo>
                    <a:lnTo>
                      <a:pt x="286" y="424"/>
                    </a:lnTo>
                    <a:lnTo>
                      <a:pt x="300" y="402"/>
                    </a:lnTo>
                    <a:lnTo>
                      <a:pt x="300" y="402"/>
                    </a:lnTo>
                    <a:lnTo>
                      <a:pt x="334" y="354"/>
                    </a:lnTo>
                    <a:lnTo>
                      <a:pt x="350" y="330"/>
                    </a:lnTo>
                    <a:lnTo>
                      <a:pt x="366" y="306"/>
                    </a:lnTo>
                    <a:lnTo>
                      <a:pt x="380" y="280"/>
                    </a:lnTo>
                    <a:lnTo>
                      <a:pt x="392" y="254"/>
                    </a:lnTo>
                    <a:lnTo>
                      <a:pt x="398" y="228"/>
                    </a:lnTo>
                    <a:lnTo>
                      <a:pt x="400" y="214"/>
                    </a:lnTo>
                    <a:lnTo>
                      <a:pt x="400" y="200"/>
                    </a:lnTo>
                    <a:lnTo>
                      <a:pt x="400" y="200"/>
                    </a:lnTo>
                    <a:lnTo>
                      <a:pt x="400" y="180"/>
                    </a:lnTo>
                    <a:lnTo>
                      <a:pt x="396" y="160"/>
                    </a:lnTo>
                    <a:lnTo>
                      <a:pt x="392" y="140"/>
                    </a:lnTo>
                    <a:lnTo>
                      <a:pt x="386" y="122"/>
                    </a:lnTo>
                    <a:lnTo>
                      <a:pt x="376" y="104"/>
                    </a:lnTo>
                    <a:lnTo>
                      <a:pt x="366" y="88"/>
                    </a:lnTo>
                    <a:lnTo>
                      <a:pt x="356" y="72"/>
                    </a:lnTo>
                    <a:lnTo>
                      <a:pt x="342" y="58"/>
                    </a:lnTo>
                    <a:lnTo>
                      <a:pt x="342" y="58"/>
                    </a:lnTo>
                    <a:close/>
                    <a:moveTo>
                      <a:pt x="200" y="38"/>
                    </a:moveTo>
                    <a:lnTo>
                      <a:pt x="200" y="38"/>
                    </a:lnTo>
                    <a:lnTo>
                      <a:pt x="220" y="40"/>
                    </a:lnTo>
                    <a:lnTo>
                      <a:pt x="238" y="44"/>
                    </a:lnTo>
                    <a:lnTo>
                      <a:pt x="254" y="50"/>
                    </a:lnTo>
                    <a:lnTo>
                      <a:pt x="268" y="56"/>
                    </a:lnTo>
                    <a:lnTo>
                      <a:pt x="282" y="62"/>
                    </a:lnTo>
                    <a:lnTo>
                      <a:pt x="292" y="70"/>
                    </a:lnTo>
                    <a:lnTo>
                      <a:pt x="314" y="88"/>
                    </a:lnTo>
                    <a:lnTo>
                      <a:pt x="314" y="88"/>
                    </a:lnTo>
                    <a:lnTo>
                      <a:pt x="322" y="98"/>
                    </a:lnTo>
                    <a:lnTo>
                      <a:pt x="330" y="108"/>
                    </a:lnTo>
                    <a:lnTo>
                      <a:pt x="338" y="120"/>
                    </a:lnTo>
                    <a:lnTo>
                      <a:pt x="346" y="134"/>
                    </a:lnTo>
                    <a:lnTo>
                      <a:pt x="352" y="150"/>
                    </a:lnTo>
                    <a:lnTo>
                      <a:pt x="356" y="166"/>
                    </a:lnTo>
                    <a:lnTo>
                      <a:pt x="360" y="182"/>
                    </a:lnTo>
                    <a:lnTo>
                      <a:pt x="364" y="200"/>
                    </a:lnTo>
                    <a:lnTo>
                      <a:pt x="364" y="200"/>
                    </a:lnTo>
                    <a:lnTo>
                      <a:pt x="358" y="190"/>
                    </a:lnTo>
                    <a:lnTo>
                      <a:pt x="346" y="164"/>
                    </a:lnTo>
                    <a:lnTo>
                      <a:pt x="326" y="132"/>
                    </a:lnTo>
                    <a:lnTo>
                      <a:pt x="314" y="116"/>
                    </a:lnTo>
                    <a:lnTo>
                      <a:pt x="300" y="100"/>
                    </a:lnTo>
                    <a:lnTo>
                      <a:pt x="300" y="100"/>
                    </a:lnTo>
                    <a:lnTo>
                      <a:pt x="286" y="88"/>
                    </a:lnTo>
                    <a:lnTo>
                      <a:pt x="270" y="76"/>
                    </a:lnTo>
                    <a:lnTo>
                      <a:pt x="238" y="56"/>
                    </a:lnTo>
                    <a:lnTo>
                      <a:pt x="210" y="42"/>
                    </a:lnTo>
                    <a:lnTo>
                      <a:pt x="200" y="38"/>
                    </a:lnTo>
                    <a:lnTo>
                      <a:pt x="200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 72"/>
              <p:cNvSpPr/>
              <p:nvPr/>
            </p:nvSpPr>
            <p:spPr bwMode="auto">
              <a:xfrm>
                <a:off x="4810125" y="882650"/>
                <a:ext cx="41275" cy="12065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12"/>
                  </a:cxn>
                  <a:cxn ang="0">
                    <a:pos x="0" y="38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2" y="68"/>
                  </a:cxn>
                  <a:cxn ang="0">
                    <a:pos x="4" y="72"/>
                  </a:cxn>
                  <a:cxn ang="0">
                    <a:pos x="8" y="74"/>
                  </a:cxn>
                  <a:cxn ang="0">
                    <a:pos x="14" y="76"/>
                  </a:cxn>
                  <a:cxn ang="0">
                    <a:pos x="14" y="76"/>
                  </a:cxn>
                  <a:cxn ang="0">
                    <a:pos x="18" y="74"/>
                  </a:cxn>
                  <a:cxn ang="0">
                    <a:pos x="22" y="72"/>
                  </a:cxn>
                  <a:cxn ang="0">
                    <a:pos x="26" y="68"/>
                  </a:cxn>
                  <a:cxn ang="0">
                    <a:pos x="26" y="64"/>
                  </a:cxn>
                  <a:cxn ang="0">
                    <a:pos x="26" y="38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6" y="6"/>
                  </a:cxn>
                  <a:cxn ang="0">
                    <a:pos x="22" y="4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6" h="76">
                    <a:moveTo>
                      <a:pt x="14" y="0"/>
                    </a:move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38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8"/>
                    </a:lnTo>
                    <a:lnTo>
                      <a:pt x="4" y="72"/>
                    </a:lnTo>
                    <a:lnTo>
                      <a:pt x="8" y="74"/>
                    </a:lnTo>
                    <a:lnTo>
                      <a:pt x="14" y="76"/>
                    </a:lnTo>
                    <a:lnTo>
                      <a:pt x="14" y="76"/>
                    </a:lnTo>
                    <a:lnTo>
                      <a:pt x="18" y="74"/>
                    </a:lnTo>
                    <a:lnTo>
                      <a:pt x="22" y="72"/>
                    </a:lnTo>
                    <a:lnTo>
                      <a:pt x="26" y="68"/>
                    </a:lnTo>
                    <a:lnTo>
                      <a:pt x="26" y="64"/>
                    </a:lnTo>
                    <a:lnTo>
                      <a:pt x="26" y="38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6" y="6"/>
                    </a:lnTo>
                    <a:lnTo>
                      <a:pt x="22" y="4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73"/>
              <p:cNvSpPr/>
              <p:nvPr/>
            </p:nvSpPr>
            <p:spPr bwMode="auto">
              <a:xfrm>
                <a:off x="5010150" y="946150"/>
                <a:ext cx="79375" cy="107950"/>
              </a:xfrm>
              <a:custGeom>
                <a:avLst/>
                <a:gdLst/>
                <a:ahLst/>
                <a:cxnLst>
                  <a:cxn ang="0">
                    <a:pos x="44" y="2"/>
                  </a:cxn>
                  <a:cxn ang="0">
                    <a:pos x="44" y="2"/>
                  </a:cxn>
                  <a:cxn ang="0">
                    <a:pos x="40" y="0"/>
                  </a:cxn>
                  <a:cxn ang="0">
                    <a:pos x="34" y="0"/>
                  </a:cxn>
                  <a:cxn ang="0">
                    <a:pos x="30" y="2"/>
                  </a:cxn>
                  <a:cxn ang="0">
                    <a:pos x="28" y="6"/>
                  </a:cxn>
                  <a:cxn ang="0">
                    <a:pos x="14" y="28"/>
                  </a:cxn>
                  <a:cxn ang="0">
                    <a:pos x="2" y="50"/>
                  </a:cxn>
                  <a:cxn ang="0">
                    <a:pos x="2" y="50"/>
                  </a:cxn>
                  <a:cxn ang="0">
                    <a:pos x="0" y="56"/>
                  </a:cxn>
                  <a:cxn ang="0">
                    <a:pos x="0" y="60"/>
                  </a:cxn>
                  <a:cxn ang="0">
                    <a:pos x="2" y="64"/>
                  </a:cxn>
                  <a:cxn ang="0">
                    <a:pos x="6" y="68"/>
                  </a:cxn>
                  <a:cxn ang="0">
                    <a:pos x="6" y="68"/>
                  </a:cxn>
                  <a:cxn ang="0">
                    <a:pos x="12" y="68"/>
                  </a:cxn>
                  <a:cxn ang="0">
                    <a:pos x="16" y="68"/>
                  </a:cxn>
                  <a:cxn ang="0">
                    <a:pos x="20" y="66"/>
                  </a:cxn>
                  <a:cxn ang="0">
                    <a:pos x="24" y="64"/>
                  </a:cxn>
                  <a:cxn ang="0">
                    <a:pos x="36" y="40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50" y="14"/>
                  </a:cxn>
                  <a:cxn ang="0">
                    <a:pos x="50" y="10"/>
                  </a:cxn>
                  <a:cxn ang="0">
                    <a:pos x="48" y="6"/>
                  </a:cxn>
                  <a:cxn ang="0">
                    <a:pos x="44" y="2"/>
                  </a:cxn>
                  <a:cxn ang="0">
                    <a:pos x="44" y="2"/>
                  </a:cxn>
                </a:cxnLst>
                <a:rect l="0" t="0" r="r" b="b"/>
                <a:pathLst>
                  <a:path w="50" h="68">
                    <a:moveTo>
                      <a:pt x="44" y="2"/>
                    </a:moveTo>
                    <a:lnTo>
                      <a:pt x="44" y="2"/>
                    </a:lnTo>
                    <a:lnTo>
                      <a:pt x="40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28" y="6"/>
                    </a:lnTo>
                    <a:lnTo>
                      <a:pt x="14" y="28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2" y="64"/>
                    </a:lnTo>
                    <a:lnTo>
                      <a:pt x="6" y="68"/>
                    </a:lnTo>
                    <a:lnTo>
                      <a:pt x="6" y="68"/>
                    </a:lnTo>
                    <a:lnTo>
                      <a:pt x="12" y="68"/>
                    </a:lnTo>
                    <a:lnTo>
                      <a:pt x="16" y="68"/>
                    </a:lnTo>
                    <a:lnTo>
                      <a:pt x="20" y="66"/>
                    </a:lnTo>
                    <a:lnTo>
                      <a:pt x="24" y="64"/>
                    </a:lnTo>
                    <a:lnTo>
                      <a:pt x="36" y="40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50" y="14"/>
                    </a:lnTo>
                    <a:lnTo>
                      <a:pt x="50" y="10"/>
                    </a:lnTo>
                    <a:lnTo>
                      <a:pt x="48" y="6"/>
                    </a:lnTo>
                    <a:lnTo>
                      <a:pt x="44" y="2"/>
                    </a:lnTo>
                    <a:lnTo>
                      <a:pt x="4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74"/>
              <p:cNvSpPr/>
              <p:nvPr/>
            </p:nvSpPr>
            <p:spPr bwMode="auto">
              <a:xfrm>
                <a:off x="5156200" y="1120775"/>
                <a:ext cx="107950" cy="79375"/>
              </a:xfrm>
              <a:custGeom>
                <a:avLst/>
                <a:gdLst/>
                <a:ahLst/>
                <a:cxnLst>
                  <a:cxn ang="0">
                    <a:pos x="68" y="6"/>
                  </a:cxn>
                  <a:cxn ang="0">
                    <a:pos x="68" y="6"/>
                  </a:cxn>
                  <a:cxn ang="0">
                    <a:pos x="64" y="2"/>
                  </a:cxn>
                  <a:cxn ang="0">
                    <a:pos x="60" y="0"/>
                  </a:cxn>
                  <a:cxn ang="0">
                    <a:pos x="56" y="0"/>
                  </a:cxn>
                  <a:cxn ang="0">
                    <a:pos x="50" y="2"/>
                  </a:cxn>
                  <a:cxn ang="0">
                    <a:pos x="28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2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2" y="44"/>
                  </a:cxn>
                  <a:cxn ang="0">
                    <a:pos x="2" y="44"/>
                  </a:cxn>
                  <a:cxn ang="0">
                    <a:pos x="6" y="48"/>
                  </a:cxn>
                  <a:cxn ang="0">
                    <a:pos x="10" y="50"/>
                  </a:cxn>
                  <a:cxn ang="0">
                    <a:pos x="14" y="50"/>
                  </a:cxn>
                  <a:cxn ang="0">
                    <a:pos x="18" y="50"/>
                  </a:cxn>
                  <a:cxn ang="0">
                    <a:pos x="40" y="36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6" y="20"/>
                  </a:cxn>
                  <a:cxn ang="0">
                    <a:pos x="68" y="16"/>
                  </a:cxn>
                  <a:cxn ang="0">
                    <a:pos x="68" y="12"/>
                  </a:cxn>
                  <a:cxn ang="0">
                    <a:pos x="68" y="6"/>
                  </a:cxn>
                  <a:cxn ang="0">
                    <a:pos x="68" y="6"/>
                  </a:cxn>
                </a:cxnLst>
                <a:rect l="0" t="0" r="r" b="b"/>
                <a:pathLst>
                  <a:path w="68" h="50">
                    <a:moveTo>
                      <a:pt x="68" y="6"/>
                    </a:moveTo>
                    <a:lnTo>
                      <a:pt x="68" y="6"/>
                    </a:lnTo>
                    <a:lnTo>
                      <a:pt x="64" y="2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28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6" y="48"/>
                    </a:lnTo>
                    <a:lnTo>
                      <a:pt x="10" y="50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40" y="3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6" y="20"/>
                    </a:lnTo>
                    <a:lnTo>
                      <a:pt x="68" y="16"/>
                    </a:lnTo>
                    <a:lnTo>
                      <a:pt x="68" y="12"/>
                    </a:lnTo>
                    <a:lnTo>
                      <a:pt x="68" y="6"/>
                    </a:lnTo>
                    <a:lnTo>
                      <a:pt x="6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5210175" y="1362075"/>
                <a:ext cx="120650" cy="38100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38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4" y="20"/>
                  </a:cxn>
                  <a:cxn ang="0">
                    <a:pos x="6" y="24"/>
                  </a:cxn>
                  <a:cxn ang="0">
                    <a:pos x="12" y="24"/>
                  </a:cxn>
                  <a:cxn ang="0">
                    <a:pos x="38" y="24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8" y="24"/>
                  </a:cxn>
                  <a:cxn ang="0">
                    <a:pos x="72" y="20"/>
                  </a:cxn>
                  <a:cxn ang="0">
                    <a:pos x="74" y="16"/>
                  </a:cxn>
                  <a:cxn ang="0">
                    <a:pos x="76" y="12"/>
                  </a:cxn>
                  <a:cxn ang="0">
                    <a:pos x="76" y="12"/>
                  </a:cxn>
                  <a:cxn ang="0">
                    <a:pos x="74" y="6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76" h="24">
                    <a:moveTo>
                      <a:pt x="64" y="0"/>
                    </a:moveTo>
                    <a:lnTo>
                      <a:pt x="3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38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8" y="24"/>
                    </a:lnTo>
                    <a:lnTo>
                      <a:pt x="72" y="20"/>
                    </a:lnTo>
                    <a:lnTo>
                      <a:pt x="74" y="16"/>
                    </a:lnTo>
                    <a:lnTo>
                      <a:pt x="76" y="12"/>
                    </a:lnTo>
                    <a:lnTo>
                      <a:pt x="76" y="12"/>
                    </a:lnTo>
                    <a:lnTo>
                      <a:pt x="74" y="6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76"/>
              <p:cNvSpPr/>
              <p:nvPr/>
            </p:nvSpPr>
            <p:spPr bwMode="auto">
              <a:xfrm>
                <a:off x="5156200" y="1558925"/>
                <a:ext cx="107950" cy="79375"/>
              </a:xfrm>
              <a:custGeom>
                <a:avLst/>
                <a:gdLst/>
                <a:ahLst/>
                <a:cxnLst>
                  <a:cxn ang="0">
                    <a:pos x="64" y="28"/>
                  </a:cxn>
                  <a:cxn ang="0">
                    <a:pos x="40" y="1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6" y="4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6" y="24"/>
                  </a:cxn>
                  <a:cxn ang="0">
                    <a:pos x="28" y="36"/>
                  </a:cxn>
                  <a:cxn ang="0">
                    <a:pos x="50" y="50"/>
                  </a:cxn>
                  <a:cxn ang="0">
                    <a:pos x="50" y="50"/>
                  </a:cxn>
                  <a:cxn ang="0">
                    <a:pos x="56" y="50"/>
                  </a:cxn>
                  <a:cxn ang="0">
                    <a:pos x="60" y="50"/>
                  </a:cxn>
                  <a:cxn ang="0">
                    <a:pos x="64" y="48"/>
                  </a:cxn>
                  <a:cxn ang="0">
                    <a:pos x="68" y="44"/>
                  </a:cxn>
                  <a:cxn ang="0">
                    <a:pos x="68" y="44"/>
                  </a:cxn>
                  <a:cxn ang="0">
                    <a:pos x="68" y="40"/>
                  </a:cxn>
                  <a:cxn ang="0">
                    <a:pos x="68" y="36"/>
                  </a:cxn>
                  <a:cxn ang="0">
                    <a:pos x="66" y="30"/>
                  </a:cxn>
                  <a:cxn ang="0">
                    <a:pos x="64" y="28"/>
                  </a:cxn>
                  <a:cxn ang="0">
                    <a:pos x="64" y="28"/>
                  </a:cxn>
                </a:cxnLst>
                <a:rect l="0" t="0" r="r" b="b"/>
                <a:pathLst>
                  <a:path w="68" h="50">
                    <a:moveTo>
                      <a:pt x="64" y="28"/>
                    </a:moveTo>
                    <a:lnTo>
                      <a:pt x="40" y="1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4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28" y="36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6" y="50"/>
                    </a:lnTo>
                    <a:lnTo>
                      <a:pt x="60" y="50"/>
                    </a:lnTo>
                    <a:lnTo>
                      <a:pt x="64" y="48"/>
                    </a:lnTo>
                    <a:lnTo>
                      <a:pt x="68" y="44"/>
                    </a:lnTo>
                    <a:lnTo>
                      <a:pt x="68" y="44"/>
                    </a:lnTo>
                    <a:lnTo>
                      <a:pt x="68" y="40"/>
                    </a:lnTo>
                    <a:lnTo>
                      <a:pt x="68" y="36"/>
                    </a:lnTo>
                    <a:lnTo>
                      <a:pt x="66" y="30"/>
                    </a:lnTo>
                    <a:lnTo>
                      <a:pt x="64" y="28"/>
                    </a:lnTo>
                    <a:lnTo>
                      <a:pt x="6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Freeform 77"/>
              <p:cNvSpPr/>
              <p:nvPr/>
            </p:nvSpPr>
            <p:spPr bwMode="auto">
              <a:xfrm>
                <a:off x="4572000" y="946150"/>
                <a:ext cx="79375" cy="107950"/>
              </a:xfrm>
              <a:custGeom>
                <a:avLst/>
                <a:gdLst/>
                <a:ahLst/>
                <a:cxnLst>
                  <a:cxn ang="0">
                    <a:pos x="50" y="50"/>
                  </a:cxn>
                  <a:cxn ang="0">
                    <a:pos x="36" y="28"/>
                  </a:cxn>
                  <a:cxn ang="0">
                    <a:pos x="24" y="6"/>
                  </a:cxn>
                  <a:cxn ang="0">
                    <a:pos x="24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14" y="40"/>
                  </a:cxn>
                  <a:cxn ang="0">
                    <a:pos x="28" y="64"/>
                  </a:cxn>
                  <a:cxn ang="0">
                    <a:pos x="28" y="64"/>
                  </a:cxn>
                  <a:cxn ang="0">
                    <a:pos x="30" y="66"/>
                  </a:cxn>
                  <a:cxn ang="0">
                    <a:pos x="34" y="68"/>
                  </a:cxn>
                  <a:cxn ang="0">
                    <a:pos x="40" y="68"/>
                  </a:cxn>
                  <a:cxn ang="0">
                    <a:pos x="44" y="68"/>
                  </a:cxn>
                  <a:cxn ang="0">
                    <a:pos x="44" y="68"/>
                  </a:cxn>
                  <a:cxn ang="0">
                    <a:pos x="48" y="64"/>
                  </a:cxn>
                  <a:cxn ang="0">
                    <a:pos x="50" y="60"/>
                  </a:cxn>
                  <a:cxn ang="0">
                    <a:pos x="50" y="56"/>
                  </a:cxn>
                  <a:cxn ang="0">
                    <a:pos x="50" y="50"/>
                  </a:cxn>
                  <a:cxn ang="0">
                    <a:pos x="50" y="50"/>
                  </a:cxn>
                </a:cxnLst>
                <a:rect l="0" t="0" r="r" b="b"/>
                <a:pathLst>
                  <a:path w="50" h="68">
                    <a:moveTo>
                      <a:pt x="50" y="50"/>
                    </a:moveTo>
                    <a:lnTo>
                      <a:pt x="36" y="28"/>
                    </a:lnTo>
                    <a:lnTo>
                      <a:pt x="24" y="6"/>
                    </a:lnTo>
                    <a:lnTo>
                      <a:pt x="24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14" y="40"/>
                    </a:lnTo>
                    <a:lnTo>
                      <a:pt x="28" y="64"/>
                    </a:lnTo>
                    <a:lnTo>
                      <a:pt x="28" y="64"/>
                    </a:lnTo>
                    <a:lnTo>
                      <a:pt x="30" y="66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4" y="68"/>
                    </a:lnTo>
                    <a:lnTo>
                      <a:pt x="44" y="68"/>
                    </a:lnTo>
                    <a:lnTo>
                      <a:pt x="48" y="64"/>
                    </a:lnTo>
                    <a:lnTo>
                      <a:pt x="50" y="60"/>
                    </a:lnTo>
                    <a:lnTo>
                      <a:pt x="50" y="56"/>
                    </a:lnTo>
                    <a:lnTo>
                      <a:pt x="50" y="50"/>
                    </a:lnTo>
                    <a:lnTo>
                      <a:pt x="50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Freeform 78"/>
              <p:cNvSpPr/>
              <p:nvPr/>
            </p:nvSpPr>
            <p:spPr bwMode="auto">
              <a:xfrm>
                <a:off x="4397375" y="1120775"/>
                <a:ext cx="107950" cy="79375"/>
              </a:xfrm>
              <a:custGeom>
                <a:avLst/>
                <a:gdLst/>
                <a:ahLst/>
                <a:cxnLst>
                  <a:cxn ang="0">
                    <a:pos x="64" y="28"/>
                  </a:cxn>
                  <a:cxn ang="0">
                    <a:pos x="40" y="1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2" y="20"/>
                  </a:cxn>
                  <a:cxn ang="0">
                    <a:pos x="6" y="24"/>
                  </a:cxn>
                  <a:cxn ang="0">
                    <a:pos x="28" y="36"/>
                  </a:cxn>
                  <a:cxn ang="0">
                    <a:pos x="50" y="50"/>
                  </a:cxn>
                  <a:cxn ang="0">
                    <a:pos x="50" y="50"/>
                  </a:cxn>
                  <a:cxn ang="0">
                    <a:pos x="56" y="50"/>
                  </a:cxn>
                  <a:cxn ang="0">
                    <a:pos x="60" y="50"/>
                  </a:cxn>
                  <a:cxn ang="0">
                    <a:pos x="64" y="48"/>
                  </a:cxn>
                  <a:cxn ang="0">
                    <a:pos x="66" y="44"/>
                  </a:cxn>
                  <a:cxn ang="0">
                    <a:pos x="66" y="44"/>
                  </a:cxn>
                  <a:cxn ang="0">
                    <a:pos x="68" y="40"/>
                  </a:cxn>
                  <a:cxn ang="0">
                    <a:pos x="68" y="36"/>
                  </a:cxn>
                  <a:cxn ang="0">
                    <a:pos x="66" y="30"/>
                  </a:cxn>
                  <a:cxn ang="0">
                    <a:pos x="64" y="28"/>
                  </a:cxn>
                  <a:cxn ang="0">
                    <a:pos x="64" y="28"/>
                  </a:cxn>
                </a:cxnLst>
                <a:rect l="0" t="0" r="r" b="b"/>
                <a:pathLst>
                  <a:path w="68" h="50">
                    <a:moveTo>
                      <a:pt x="64" y="28"/>
                    </a:moveTo>
                    <a:lnTo>
                      <a:pt x="40" y="1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2" y="20"/>
                    </a:lnTo>
                    <a:lnTo>
                      <a:pt x="6" y="24"/>
                    </a:lnTo>
                    <a:lnTo>
                      <a:pt x="28" y="36"/>
                    </a:lnTo>
                    <a:lnTo>
                      <a:pt x="50" y="50"/>
                    </a:lnTo>
                    <a:lnTo>
                      <a:pt x="50" y="50"/>
                    </a:lnTo>
                    <a:lnTo>
                      <a:pt x="56" y="50"/>
                    </a:lnTo>
                    <a:lnTo>
                      <a:pt x="60" y="50"/>
                    </a:lnTo>
                    <a:lnTo>
                      <a:pt x="64" y="48"/>
                    </a:lnTo>
                    <a:lnTo>
                      <a:pt x="66" y="44"/>
                    </a:lnTo>
                    <a:lnTo>
                      <a:pt x="66" y="44"/>
                    </a:lnTo>
                    <a:lnTo>
                      <a:pt x="68" y="40"/>
                    </a:lnTo>
                    <a:lnTo>
                      <a:pt x="68" y="36"/>
                    </a:lnTo>
                    <a:lnTo>
                      <a:pt x="66" y="30"/>
                    </a:lnTo>
                    <a:lnTo>
                      <a:pt x="64" y="28"/>
                    </a:lnTo>
                    <a:lnTo>
                      <a:pt x="6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Freeform 79"/>
              <p:cNvSpPr/>
              <p:nvPr/>
            </p:nvSpPr>
            <p:spPr bwMode="auto">
              <a:xfrm>
                <a:off x="4333875" y="1362075"/>
                <a:ext cx="120650" cy="38100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38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4" y="20"/>
                  </a:cxn>
                  <a:cxn ang="0">
                    <a:pos x="6" y="24"/>
                  </a:cxn>
                  <a:cxn ang="0">
                    <a:pos x="12" y="24"/>
                  </a:cxn>
                  <a:cxn ang="0">
                    <a:pos x="38" y="24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8" y="24"/>
                  </a:cxn>
                  <a:cxn ang="0">
                    <a:pos x="72" y="20"/>
                  </a:cxn>
                  <a:cxn ang="0">
                    <a:pos x="74" y="16"/>
                  </a:cxn>
                  <a:cxn ang="0">
                    <a:pos x="76" y="12"/>
                  </a:cxn>
                  <a:cxn ang="0">
                    <a:pos x="76" y="12"/>
                  </a:cxn>
                  <a:cxn ang="0">
                    <a:pos x="74" y="6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76" h="24">
                    <a:moveTo>
                      <a:pt x="64" y="0"/>
                    </a:moveTo>
                    <a:lnTo>
                      <a:pt x="38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4" y="20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38" y="24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8" y="24"/>
                    </a:lnTo>
                    <a:lnTo>
                      <a:pt x="72" y="20"/>
                    </a:lnTo>
                    <a:lnTo>
                      <a:pt x="74" y="16"/>
                    </a:lnTo>
                    <a:lnTo>
                      <a:pt x="76" y="12"/>
                    </a:lnTo>
                    <a:lnTo>
                      <a:pt x="76" y="12"/>
                    </a:lnTo>
                    <a:lnTo>
                      <a:pt x="74" y="6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80"/>
              <p:cNvSpPr/>
              <p:nvPr/>
            </p:nvSpPr>
            <p:spPr bwMode="auto">
              <a:xfrm>
                <a:off x="4397375" y="1558925"/>
                <a:ext cx="107950" cy="79375"/>
              </a:xfrm>
              <a:custGeom>
                <a:avLst/>
                <a:gdLst/>
                <a:ahLst/>
                <a:cxnLst>
                  <a:cxn ang="0">
                    <a:pos x="66" y="6"/>
                  </a:cxn>
                  <a:cxn ang="0">
                    <a:pos x="66" y="6"/>
                  </a:cxn>
                  <a:cxn ang="0">
                    <a:pos x="64" y="4"/>
                  </a:cxn>
                  <a:cxn ang="0">
                    <a:pos x="60" y="0"/>
                  </a:cxn>
                  <a:cxn ang="0">
                    <a:pos x="56" y="0"/>
                  </a:cxn>
                  <a:cxn ang="0">
                    <a:pos x="50" y="2"/>
                  </a:cxn>
                  <a:cxn ang="0">
                    <a:pos x="28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2" y="30"/>
                  </a:cxn>
                  <a:cxn ang="0">
                    <a:pos x="0" y="36"/>
                  </a:cxn>
                  <a:cxn ang="0">
                    <a:pos x="0" y="40"/>
                  </a:cxn>
                  <a:cxn ang="0">
                    <a:pos x="2" y="44"/>
                  </a:cxn>
                  <a:cxn ang="0">
                    <a:pos x="2" y="44"/>
                  </a:cxn>
                  <a:cxn ang="0">
                    <a:pos x="4" y="48"/>
                  </a:cxn>
                  <a:cxn ang="0">
                    <a:pos x="10" y="50"/>
                  </a:cxn>
                  <a:cxn ang="0">
                    <a:pos x="14" y="50"/>
                  </a:cxn>
                  <a:cxn ang="0">
                    <a:pos x="18" y="50"/>
                  </a:cxn>
                  <a:cxn ang="0">
                    <a:pos x="40" y="36"/>
                  </a:cxn>
                  <a:cxn ang="0">
                    <a:pos x="64" y="24"/>
                  </a:cxn>
                  <a:cxn ang="0">
                    <a:pos x="64" y="24"/>
                  </a:cxn>
                  <a:cxn ang="0">
                    <a:pos x="66" y="20"/>
                  </a:cxn>
                  <a:cxn ang="0">
                    <a:pos x="68" y="16"/>
                  </a:cxn>
                  <a:cxn ang="0">
                    <a:pos x="68" y="12"/>
                  </a:cxn>
                  <a:cxn ang="0">
                    <a:pos x="66" y="6"/>
                  </a:cxn>
                  <a:cxn ang="0">
                    <a:pos x="66" y="6"/>
                  </a:cxn>
                </a:cxnLst>
                <a:rect l="0" t="0" r="r" b="b"/>
                <a:pathLst>
                  <a:path w="68" h="50">
                    <a:moveTo>
                      <a:pt x="66" y="6"/>
                    </a:moveTo>
                    <a:lnTo>
                      <a:pt x="66" y="6"/>
                    </a:lnTo>
                    <a:lnTo>
                      <a:pt x="64" y="4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0" y="2"/>
                    </a:lnTo>
                    <a:lnTo>
                      <a:pt x="28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2" y="44"/>
                    </a:lnTo>
                    <a:lnTo>
                      <a:pt x="2" y="44"/>
                    </a:lnTo>
                    <a:lnTo>
                      <a:pt x="4" y="48"/>
                    </a:lnTo>
                    <a:lnTo>
                      <a:pt x="10" y="50"/>
                    </a:lnTo>
                    <a:lnTo>
                      <a:pt x="14" y="50"/>
                    </a:lnTo>
                    <a:lnTo>
                      <a:pt x="18" y="50"/>
                    </a:lnTo>
                    <a:lnTo>
                      <a:pt x="40" y="36"/>
                    </a:lnTo>
                    <a:lnTo>
                      <a:pt x="64" y="24"/>
                    </a:lnTo>
                    <a:lnTo>
                      <a:pt x="64" y="24"/>
                    </a:lnTo>
                    <a:lnTo>
                      <a:pt x="66" y="20"/>
                    </a:lnTo>
                    <a:lnTo>
                      <a:pt x="68" y="16"/>
                    </a:lnTo>
                    <a:lnTo>
                      <a:pt x="68" y="12"/>
                    </a:lnTo>
                    <a:lnTo>
                      <a:pt x="66" y="6"/>
                    </a:lnTo>
                    <a:lnTo>
                      <a:pt x="66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u="sng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4496746" y="1746100"/>
              <a:ext cx="465192" cy="5847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TextBox 18"/>
            <p:cNvSpPr txBox="1">
              <a:spLocks noChangeArrowheads="1"/>
            </p:cNvSpPr>
            <p:nvPr/>
          </p:nvSpPr>
          <p:spPr bwMode="auto">
            <a:xfrm>
              <a:off x="7496561" y="1802959"/>
              <a:ext cx="412292" cy="5847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lang="zh-CN" altLang="en-US" sz="3200" b="1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TextBox 18"/>
            <p:cNvSpPr txBox="1">
              <a:spLocks noChangeArrowheads="1"/>
            </p:cNvSpPr>
            <p:nvPr/>
          </p:nvSpPr>
          <p:spPr bwMode="auto">
            <a:xfrm>
              <a:off x="7535774" y="4787089"/>
              <a:ext cx="437940" cy="5847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TextBox 18"/>
            <p:cNvSpPr txBox="1">
              <a:spLocks noChangeArrowheads="1"/>
            </p:cNvSpPr>
            <p:nvPr/>
          </p:nvSpPr>
          <p:spPr bwMode="auto">
            <a:xfrm>
              <a:off x="4506550" y="4802774"/>
              <a:ext cx="420308" cy="58477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</a:t>
              </a:r>
              <a:endParaRPr lang="zh-CN" altLang="en-US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2009720" y="1738257"/>
            <a:ext cx="229902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开发工具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346066" y="2180322"/>
            <a:ext cx="2856115" cy="655885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ts val="2300"/>
              </a:lnSpc>
            </a:pPr>
            <a:r>
              <a:rPr lang="zh-CN" altLang="en-US" sz="1400" dirty="0">
                <a:cs typeface="+mn-ea"/>
                <a:sym typeface="+mn-lt"/>
              </a:rPr>
              <a:t>服务器开发工具：</a:t>
            </a:r>
            <a:r>
              <a:rPr lang="en-US" altLang="zh-CN" sz="1400" dirty="0">
                <a:cs typeface="+mn-ea"/>
                <a:sym typeface="+mn-lt"/>
              </a:rPr>
              <a:t>IntelliJ Idea</a:t>
            </a:r>
            <a:br>
              <a:rPr lang="en-US" altLang="zh-CN" sz="1400" dirty="0">
                <a:cs typeface="+mn-ea"/>
                <a:sym typeface="+mn-lt"/>
              </a:rPr>
            </a:br>
            <a:r>
              <a:rPr lang="zh-CN" altLang="en-US" sz="1400" dirty="0">
                <a:cs typeface="+mn-ea"/>
                <a:sym typeface="+mn-lt"/>
              </a:rPr>
              <a:t>数据库工具：</a:t>
            </a:r>
            <a:r>
              <a:rPr lang="en-US" altLang="zh-CN" sz="1400" dirty="0" err="1">
                <a:cs typeface="+mn-ea"/>
                <a:sym typeface="+mn-lt"/>
              </a:rPr>
              <a:t>navicat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252124" y="1738257"/>
            <a:ext cx="229902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框架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263915" y="2142222"/>
            <a:ext cx="2856115" cy="661463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ts val="2300"/>
              </a:lnSpc>
            </a:pPr>
            <a:r>
              <a:rPr lang="en-US" altLang="zh-CN" dirty="0"/>
              <a:t>Spring Boot </a:t>
            </a:r>
            <a:r>
              <a:rPr lang="zh-CN" altLang="en-US" dirty="0"/>
              <a:t>、</a:t>
            </a:r>
            <a:r>
              <a:rPr lang="en-US" altLang="zh-CN" dirty="0" err="1"/>
              <a:t>Mybatis</a:t>
            </a:r>
            <a:r>
              <a:rPr lang="en-US" altLang="zh-CN" dirty="0"/>
              <a:t> </a:t>
            </a:r>
            <a:r>
              <a:rPr lang="zh-CN" altLang="en-US" dirty="0"/>
              <a:t>、</a:t>
            </a:r>
            <a:r>
              <a:rPr lang="en-US" altLang="zh-CN" dirty="0"/>
              <a:t>Maven</a:t>
            </a:r>
            <a:r>
              <a:rPr lang="zh-CN" altLang="en-US" dirty="0"/>
              <a:t>、</a:t>
            </a:r>
            <a:r>
              <a:rPr lang="en-US" altLang="zh-CN" dirty="0" err="1"/>
              <a:t>Mysql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252124" y="4783006"/>
            <a:ext cx="229902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项目结构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8263915" y="5174271"/>
            <a:ext cx="2856115" cy="65485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>
              <a:lnSpc>
                <a:spcPts val="23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Mapper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层对应实现的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sql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ts val="2300"/>
              </a:lnSpc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Mybatis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mybatis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配置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34713" y="4783006"/>
            <a:ext cx="229902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项目结构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438803" y="5225071"/>
            <a:ext cx="2856115" cy="124579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>
              <a:lnSpc>
                <a:spcPts val="23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：接口层</a:t>
            </a:r>
          </a:p>
          <a:p>
            <a:pPr algn="r">
              <a:lnSpc>
                <a:spcPts val="23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Dao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：数据操作层</a:t>
            </a:r>
          </a:p>
          <a:p>
            <a:pPr algn="r">
              <a:lnSpc>
                <a:spcPts val="23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Entity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：数据实体类</a:t>
            </a:r>
          </a:p>
          <a:p>
            <a:pPr algn="r">
              <a:lnSpc>
                <a:spcPts val="23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63673" y="313915"/>
            <a:ext cx="65174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服务器</a:t>
            </a:r>
            <a:r>
              <a:rPr kumimoji="0" lang="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框架配置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Service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四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、网络请求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en-US" altLang="zh-CN" sz="2400" dirty="0" err="1">
                <a:solidFill>
                  <a:srgbClr val="E8A243"/>
                </a:solidFill>
                <a:cs typeface="+mn-ea"/>
                <a:sym typeface="+mn-lt"/>
              </a:rPr>
              <a:t>OkHttp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Request</a:t>
            </a:r>
          </a:p>
        </p:txBody>
      </p:sp>
      <p:cxnSp>
        <p:nvCxnSpPr>
          <p:cNvPr id="32" name="Straight Arrow Connector 2"/>
          <p:cNvCxnSpPr/>
          <p:nvPr/>
        </p:nvCxnSpPr>
        <p:spPr>
          <a:xfrm>
            <a:off x="4851747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"/>
          <p:cNvCxnSpPr/>
          <p:nvPr/>
        </p:nvCxnSpPr>
        <p:spPr>
          <a:xfrm>
            <a:off x="7323395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"/>
          <p:cNvCxnSpPr/>
          <p:nvPr/>
        </p:nvCxnSpPr>
        <p:spPr>
          <a:xfrm flipV="1">
            <a:off x="5711532" y="2220978"/>
            <a:ext cx="0" cy="8220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4"/>
          <p:cNvSpPr/>
          <p:nvPr/>
        </p:nvSpPr>
        <p:spPr bwMode="auto">
          <a:xfrm>
            <a:off x="4436864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Freeform: Shape 5"/>
          <p:cNvSpPr/>
          <p:nvPr/>
        </p:nvSpPr>
        <p:spPr bwMode="auto">
          <a:xfrm>
            <a:off x="6889516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Freeform: Shape 6"/>
          <p:cNvSpPr/>
          <p:nvPr/>
        </p:nvSpPr>
        <p:spPr bwMode="auto">
          <a:xfrm>
            <a:off x="8280725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Freeform: Shape 7"/>
          <p:cNvSpPr/>
          <p:nvPr/>
        </p:nvSpPr>
        <p:spPr bwMode="auto">
          <a:xfrm>
            <a:off x="3301999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9" name="Freeform: Shape 9"/>
          <p:cNvSpPr/>
          <p:nvPr/>
        </p:nvSpPr>
        <p:spPr bwMode="auto">
          <a:xfrm>
            <a:off x="5443377" y="2976965"/>
            <a:ext cx="1040180" cy="157787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867400" y="1801636"/>
            <a:ext cx="4343400" cy="1025157"/>
            <a:chOff x="874712" y="3395038"/>
            <a:chExt cx="4343400" cy="1025157"/>
          </a:xfrm>
        </p:grpSpPr>
        <p:sp>
          <p:nvSpPr>
            <p:cNvPr id="41" name="矩形 40"/>
            <p:cNvSpPr/>
            <p:nvPr/>
          </p:nvSpPr>
          <p:spPr>
            <a:xfrm>
              <a:off x="874712" y="3677812"/>
              <a:ext cx="4343400" cy="7423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允许连接到同一个主机地址的所有请求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提高请求效率</a:t>
              </a:r>
              <a:b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共享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Socket,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减少对服务器的请求次数</a:t>
              </a:r>
              <a:b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通过连接池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减少了请求延迟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74712" y="3395038"/>
              <a:ext cx="2241974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优势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444838" y="4595040"/>
            <a:ext cx="3566062" cy="803558"/>
            <a:chOff x="874712" y="3395038"/>
            <a:chExt cx="3566062" cy="803558"/>
          </a:xfrm>
        </p:grpSpPr>
        <p:sp>
          <p:nvSpPr>
            <p:cNvPr id="44" name="矩形 43"/>
            <p:cNvSpPr/>
            <p:nvPr/>
          </p:nvSpPr>
          <p:spPr>
            <a:xfrm>
              <a:off x="874712" y="3677812"/>
              <a:ext cx="3566062" cy="5207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通过缓存避免重复的请求</a:t>
              </a:r>
              <a:b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请求失败时自动重试主机的其他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IP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，自动重定向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874712" y="33950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特性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84441" y="4595040"/>
            <a:ext cx="3566062" cy="1024259"/>
            <a:chOff x="874712" y="3395038"/>
            <a:chExt cx="3566062" cy="1024259"/>
          </a:xfrm>
        </p:grpSpPr>
        <p:sp>
          <p:nvSpPr>
            <p:cNvPr id="47" name="矩形 46"/>
            <p:cNvSpPr/>
            <p:nvPr/>
          </p:nvSpPr>
          <p:spPr>
            <a:xfrm>
              <a:off x="874712" y="3677812"/>
              <a:ext cx="3566062" cy="7414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OKHttp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是一个当前主流的网络请求的开源框架，由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Square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公司开发，用于替代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HttpUrlConnection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和 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Apache 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HttpClient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198800" y="33950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简介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551DF6B-F224-4691-993B-B5EBC0E58FC6}"/>
              </a:ext>
            </a:extLst>
          </p:cNvPr>
          <p:cNvGrpSpPr/>
          <p:nvPr/>
        </p:nvGrpSpPr>
        <p:grpSpPr>
          <a:xfrm>
            <a:off x="6941248" y="1528518"/>
            <a:ext cx="3866451" cy="641293"/>
            <a:chOff x="6915848" y="1685854"/>
            <a:chExt cx="3866451" cy="64129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CAAD34E-4E05-401F-B8C1-879152D23740}"/>
                </a:ext>
              </a:extLst>
            </p:cNvPr>
            <p:cNvSpPr txBox="1"/>
            <p:nvPr/>
          </p:nvSpPr>
          <p:spPr>
            <a:xfrm>
              <a:off x="6915849" y="1685854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一、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软件功能及可用性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F7B3B32-40E7-4500-95E9-9C26D67666A0}"/>
                </a:ext>
              </a:extLst>
            </p:cNvPr>
            <p:cNvSpPr txBox="1"/>
            <p:nvPr/>
          </p:nvSpPr>
          <p:spPr>
            <a:xfrm>
              <a:off x="6915848" y="2070089"/>
              <a:ext cx="3866451" cy="25705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Functionality and availability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2C98D0-0A9A-4693-B768-E20C43F36E8F}"/>
              </a:ext>
            </a:extLst>
          </p:cNvPr>
          <p:cNvGrpSpPr/>
          <p:nvPr/>
        </p:nvGrpSpPr>
        <p:grpSpPr>
          <a:xfrm>
            <a:off x="6941248" y="2582618"/>
            <a:ext cx="3866451" cy="652001"/>
            <a:chOff x="6915848" y="1685854"/>
            <a:chExt cx="3866451" cy="6520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92E346F-3216-452A-BC1E-FED5CBD7B29C}"/>
                </a:ext>
              </a:extLst>
            </p:cNvPr>
            <p:cNvSpPr txBox="1"/>
            <p:nvPr/>
          </p:nvSpPr>
          <p:spPr>
            <a:xfrm>
              <a:off x="6915849" y="1685854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二、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主要技术与难点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FF56410-25B5-4B87-958C-900578D4698E}"/>
                </a:ext>
              </a:extLst>
            </p:cNvPr>
            <p:cNvSpPr txBox="1"/>
            <p:nvPr/>
          </p:nvSpPr>
          <p:spPr>
            <a:xfrm>
              <a:off x="6915848" y="2070089"/>
              <a:ext cx="386645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Main techniques and difficulties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D60B067-98B1-4FB0-97B1-3FF66B3B552B}"/>
              </a:ext>
            </a:extLst>
          </p:cNvPr>
          <p:cNvGrpSpPr/>
          <p:nvPr/>
        </p:nvGrpSpPr>
        <p:grpSpPr>
          <a:xfrm>
            <a:off x="6941248" y="3636718"/>
            <a:ext cx="3866451" cy="652001"/>
            <a:chOff x="6915848" y="1685854"/>
            <a:chExt cx="3866451" cy="65200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F7AF9A-5078-4E93-B390-EF28275BB7BF}"/>
                </a:ext>
              </a:extLst>
            </p:cNvPr>
            <p:cNvSpPr txBox="1"/>
            <p:nvPr/>
          </p:nvSpPr>
          <p:spPr>
            <a:xfrm>
              <a:off x="6915849" y="1685854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三、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测试设计及用户反馈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D6CAD3-ACEB-4AF4-89D9-B3E83034ACE1}"/>
                </a:ext>
              </a:extLst>
            </p:cNvPr>
            <p:cNvSpPr txBox="1"/>
            <p:nvPr/>
          </p:nvSpPr>
          <p:spPr>
            <a:xfrm>
              <a:off x="6915848" y="2070089"/>
              <a:ext cx="386645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Test design and user feedback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A3D8F6E-58D7-4D16-B52F-01ADC0A96EE2}"/>
              </a:ext>
            </a:extLst>
          </p:cNvPr>
          <p:cNvGrpSpPr/>
          <p:nvPr/>
        </p:nvGrpSpPr>
        <p:grpSpPr>
          <a:xfrm>
            <a:off x="6941248" y="4690818"/>
            <a:ext cx="3866451" cy="652001"/>
            <a:chOff x="6915848" y="1685854"/>
            <a:chExt cx="3866451" cy="652001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921ED78-190D-450E-87DA-200A95D4D1B9}"/>
                </a:ext>
              </a:extLst>
            </p:cNvPr>
            <p:cNvSpPr txBox="1"/>
            <p:nvPr/>
          </p:nvSpPr>
          <p:spPr>
            <a:xfrm>
              <a:off x="6915849" y="1685854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四、团队分工及软件改进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2DECDB7-D31E-4F44-8FF8-8F1FACA43968}"/>
                </a:ext>
              </a:extLst>
            </p:cNvPr>
            <p:cNvSpPr txBox="1"/>
            <p:nvPr/>
          </p:nvSpPr>
          <p:spPr>
            <a:xfrm>
              <a:off x="6915848" y="2070089"/>
              <a:ext cx="3866451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ct val="114000"/>
                </a:lnSpc>
                <a:defRPr/>
              </a:pPr>
              <a:r>
                <a:rPr lang="en-US" altLang="zh-CN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Team division and improvement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A03D6A4-F1D1-4846-87EA-259A325C7115}"/>
              </a:ext>
            </a:extLst>
          </p:cNvPr>
          <p:cNvSpPr/>
          <p:nvPr/>
        </p:nvSpPr>
        <p:spPr>
          <a:xfrm>
            <a:off x="6177960" y="1566618"/>
            <a:ext cx="573761" cy="573761"/>
          </a:xfrm>
          <a:prstGeom prst="rect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64013A-70EF-4698-AFBD-E16A6E11B13B}"/>
              </a:ext>
            </a:extLst>
          </p:cNvPr>
          <p:cNvSpPr/>
          <p:nvPr/>
        </p:nvSpPr>
        <p:spPr>
          <a:xfrm>
            <a:off x="6177960" y="2620718"/>
            <a:ext cx="573761" cy="573761"/>
          </a:xfrm>
          <a:prstGeom prst="rect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33B49A-0A8F-4398-A815-CDBD337EB50D}"/>
              </a:ext>
            </a:extLst>
          </p:cNvPr>
          <p:cNvSpPr/>
          <p:nvPr/>
        </p:nvSpPr>
        <p:spPr>
          <a:xfrm>
            <a:off x="6177960" y="3674818"/>
            <a:ext cx="573761" cy="573761"/>
          </a:xfrm>
          <a:prstGeom prst="rect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C9032F-57AD-4842-828F-610164B66181}"/>
              </a:ext>
            </a:extLst>
          </p:cNvPr>
          <p:cNvSpPr/>
          <p:nvPr/>
        </p:nvSpPr>
        <p:spPr>
          <a:xfrm>
            <a:off x="6177960" y="4728918"/>
            <a:ext cx="573761" cy="573761"/>
          </a:xfrm>
          <a:prstGeom prst="rect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矩形 29">
            <a:extLst>
              <a:ext uri="{FF2B5EF4-FFF2-40B4-BE49-F238E27FC236}">
                <a16:creationId xmlns:a16="http://schemas.microsoft.com/office/drawing/2014/main" id="{0034E282-91F9-431F-A6CB-6C6B802A2D68}"/>
              </a:ext>
            </a:extLst>
          </p:cNvPr>
          <p:cNvSpPr/>
          <p:nvPr/>
        </p:nvSpPr>
        <p:spPr>
          <a:xfrm>
            <a:off x="6335207" y="1757339"/>
            <a:ext cx="259268" cy="192320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30">
            <a:extLst>
              <a:ext uri="{FF2B5EF4-FFF2-40B4-BE49-F238E27FC236}">
                <a16:creationId xmlns:a16="http://schemas.microsoft.com/office/drawing/2014/main" id="{AE9FFA65-E3A9-499B-9752-4A4E759A935B}"/>
              </a:ext>
            </a:extLst>
          </p:cNvPr>
          <p:cNvSpPr/>
          <p:nvPr/>
        </p:nvSpPr>
        <p:spPr>
          <a:xfrm>
            <a:off x="6335207" y="2788595"/>
            <a:ext cx="259268" cy="238009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矩形 31">
            <a:extLst>
              <a:ext uri="{FF2B5EF4-FFF2-40B4-BE49-F238E27FC236}">
                <a16:creationId xmlns:a16="http://schemas.microsoft.com/office/drawing/2014/main" id="{A6EEF601-874D-46AC-ACF0-1838F4644EA2}"/>
              </a:ext>
            </a:extLst>
          </p:cNvPr>
          <p:cNvSpPr/>
          <p:nvPr/>
        </p:nvSpPr>
        <p:spPr>
          <a:xfrm>
            <a:off x="6335207" y="3832066"/>
            <a:ext cx="259268" cy="259267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32">
            <a:extLst>
              <a:ext uri="{FF2B5EF4-FFF2-40B4-BE49-F238E27FC236}">
                <a16:creationId xmlns:a16="http://schemas.microsoft.com/office/drawing/2014/main" id="{0170D457-3B12-46A4-8200-7AD173F2ED9B}"/>
              </a:ext>
            </a:extLst>
          </p:cNvPr>
          <p:cNvSpPr/>
          <p:nvPr/>
        </p:nvSpPr>
        <p:spPr>
          <a:xfrm>
            <a:off x="6357220" y="4886165"/>
            <a:ext cx="215241" cy="259268"/>
          </a:xfrm>
          <a:custGeom>
            <a:avLst/>
            <a:gdLst>
              <a:gd name="T0" fmla="*/ 212 w 212"/>
              <a:gd name="T1" fmla="*/ 160 h 256"/>
              <a:gd name="T2" fmla="*/ 210 w 212"/>
              <a:gd name="T3" fmla="*/ 171 h 256"/>
              <a:gd name="T4" fmla="*/ 203 w 212"/>
              <a:gd name="T5" fmla="*/ 180 h 256"/>
              <a:gd name="T6" fmla="*/ 208 w 212"/>
              <a:gd name="T7" fmla="*/ 188 h 256"/>
              <a:gd name="T8" fmla="*/ 209 w 212"/>
              <a:gd name="T9" fmla="*/ 200 h 256"/>
              <a:gd name="T10" fmla="*/ 205 w 212"/>
              <a:gd name="T11" fmla="*/ 212 h 256"/>
              <a:gd name="T12" fmla="*/ 200 w 212"/>
              <a:gd name="T13" fmla="*/ 218 h 256"/>
              <a:gd name="T14" fmla="*/ 193 w 212"/>
              <a:gd name="T15" fmla="*/ 222 h 256"/>
              <a:gd name="T16" fmla="*/ 194 w 212"/>
              <a:gd name="T17" fmla="*/ 235 h 256"/>
              <a:gd name="T18" fmla="*/ 186 w 212"/>
              <a:gd name="T19" fmla="*/ 245 h 256"/>
              <a:gd name="T20" fmla="*/ 176 w 212"/>
              <a:gd name="T21" fmla="*/ 251 h 256"/>
              <a:gd name="T22" fmla="*/ 169 w 212"/>
              <a:gd name="T23" fmla="*/ 254 h 256"/>
              <a:gd name="T24" fmla="*/ 131 w 212"/>
              <a:gd name="T25" fmla="*/ 256 h 256"/>
              <a:gd name="T26" fmla="*/ 91 w 212"/>
              <a:gd name="T27" fmla="*/ 254 h 256"/>
              <a:gd name="T28" fmla="*/ 60 w 212"/>
              <a:gd name="T29" fmla="*/ 247 h 256"/>
              <a:gd name="T30" fmla="*/ 55 w 212"/>
              <a:gd name="T31" fmla="*/ 245 h 256"/>
              <a:gd name="T32" fmla="*/ 50 w 212"/>
              <a:gd name="T33" fmla="*/ 242 h 256"/>
              <a:gd name="T34" fmla="*/ 46 w 212"/>
              <a:gd name="T35" fmla="*/ 239 h 256"/>
              <a:gd name="T36" fmla="*/ 42 w 212"/>
              <a:gd name="T37" fmla="*/ 234 h 256"/>
              <a:gd name="T38" fmla="*/ 0 w 212"/>
              <a:gd name="T39" fmla="*/ 230 h 256"/>
              <a:gd name="T40" fmla="*/ 0 w 212"/>
              <a:gd name="T41" fmla="*/ 136 h 256"/>
              <a:gd name="T42" fmla="*/ 15 w 212"/>
              <a:gd name="T43" fmla="*/ 136 h 256"/>
              <a:gd name="T44" fmla="*/ 30 w 212"/>
              <a:gd name="T45" fmla="*/ 136 h 256"/>
              <a:gd name="T46" fmla="*/ 37 w 212"/>
              <a:gd name="T47" fmla="*/ 131 h 256"/>
              <a:gd name="T48" fmla="*/ 41 w 212"/>
              <a:gd name="T49" fmla="*/ 127 h 256"/>
              <a:gd name="T50" fmla="*/ 43 w 212"/>
              <a:gd name="T51" fmla="*/ 116 h 256"/>
              <a:gd name="T52" fmla="*/ 46 w 212"/>
              <a:gd name="T53" fmla="*/ 104 h 256"/>
              <a:gd name="T54" fmla="*/ 50 w 212"/>
              <a:gd name="T55" fmla="*/ 95 h 256"/>
              <a:gd name="T56" fmla="*/ 56 w 212"/>
              <a:gd name="T57" fmla="*/ 84 h 256"/>
              <a:gd name="T58" fmla="*/ 73 w 212"/>
              <a:gd name="T59" fmla="*/ 68 h 256"/>
              <a:gd name="T60" fmla="*/ 89 w 212"/>
              <a:gd name="T61" fmla="*/ 18 h 256"/>
              <a:gd name="T62" fmla="*/ 89 w 212"/>
              <a:gd name="T63" fmla="*/ 2 h 256"/>
              <a:gd name="T64" fmla="*/ 97 w 212"/>
              <a:gd name="T65" fmla="*/ 0 h 256"/>
              <a:gd name="T66" fmla="*/ 117 w 212"/>
              <a:gd name="T67" fmla="*/ 18 h 256"/>
              <a:gd name="T68" fmla="*/ 121 w 212"/>
              <a:gd name="T69" fmla="*/ 39 h 256"/>
              <a:gd name="T70" fmla="*/ 114 w 212"/>
              <a:gd name="T71" fmla="*/ 59 h 256"/>
              <a:gd name="T72" fmla="*/ 109 w 212"/>
              <a:gd name="T73" fmla="*/ 89 h 256"/>
              <a:gd name="T74" fmla="*/ 113 w 212"/>
              <a:gd name="T75" fmla="*/ 100 h 256"/>
              <a:gd name="T76" fmla="*/ 122 w 212"/>
              <a:gd name="T77" fmla="*/ 107 h 256"/>
              <a:gd name="T78" fmla="*/ 126 w 212"/>
              <a:gd name="T79" fmla="*/ 107 h 256"/>
              <a:gd name="T80" fmla="*/ 131 w 212"/>
              <a:gd name="T81" fmla="*/ 107 h 256"/>
              <a:gd name="T82" fmla="*/ 136 w 212"/>
              <a:gd name="T83" fmla="*/ 107 h 256"/>
              <a:gd name="T84" fmla="*/ 141 w 212"/>
              <a:gd name="T85" fmla="*/ 106 h 256"/>
              <a:gd name="T86" fmla="*/ 152 w 212"/>
              <a:gd name="T87" fmla="*/ 103 h 256"/>
              <a:gd name="T88" fmla="*/ 164 w 212"/>
              <a:gd name="T89" fmla="*/ 99 h 256"/>
              <a:gd name="T90" fmla="*/ 188 w 212"/>
              <a:gd name="T91" fmla="*/ 98 h 256"/>
              <a:gd name="T92" fmla="*/ 198 w 212"/>
              <a:gd name="T93" fmla="*/ 101 h 256"/>
              <a:gd name="T94" fmla="*/ 205 w 212"/>
              <a:gd name="T95" fmla="*/ 106 h 256"/>
              <a:gd name="T96" fmla="*/ 206 w 212"/>
              <a:gd name="T97" fmla="*/ 109 h 256"/>
              <a:gd name="T98" fmla="*/ 207 w 212"/>
              <a:gd name="T99" fmla="*/ 112 h 256"/>
              <a:gd name="T100" fmla="*/ 208 w 212"/>
              <a:gd name="T101" fmla="*/ 115 h 256"/>
              <a:gd name="T102" fmla="*/ 208 w 212"/>
              <a:gd name="T103" fmla="*/ 118 h 256"/>
              <a:gd name="T104" fmla="*/ 208 w 212"/>
              <a:gd name="T105" fmla="*/ 123 h 256"/>
              <a:gd name="T106" fmla="*/ 203 w 212"/>
              <a:gd name="T107" fmla="*/ 136 h 256"/>
              <a:gd name="T108" fmla="*/ 205 w 212"/>
              <a:gd name="T109" fmla="*/ 139 h 256"/>
              <a:gd name="T110" fmla="*/ 207 w 212"/>
              <a:gd name="T111" fmla="*/ 141 h 256"/>
              <a:gd name="T112" fmla="*/ 209 w 212"/>
              <a:gd name="T113" fmla="*/ 144 h 256"/>
              <a:gd name="T114" fmla="*/ 210 w 212"/>
              <a:gd name="T115" fmla="*/ 147 h 256"/>
              <a:gd name="T116" fmla="*/ 211 w 212"/>
              <a:gd name="T117" fmla="*/ 150 h 256"/>
              <a:gd name="T118" fmla="*/ 212 w 212"/>
              <a:gd name="T119" fmla="*/ 155 h 256"/>
              <a:gd name="T120" fmla="*/ 212 w 212"/>
              <a:gd name="T121" fmla="*/ 16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2" h="256">
                <a:moveTo>
                  <a:pt x="212" y="160"/>
                </a:moveTo>
                <a:cubicBezTo>
                  <a:pt x="212" y="165"/>
                  <a:pt x="211" y="169"/>
                  <a:pt x="210" y="171"/>
                </a:cubicBezTo>
                <a:cubicBezTo>
                  <a:pt x="209" y="174"/>
                  <a:pt x="206" y="177"/>
                  <a:pt x="203" y="180"/>
                </a:cubicBezTo>
                <a:cubicBezTo>
                  <a:pt x="205" y="182"/>
                  <a:pt x="207" y="185"/>
                  <a:pt x="208" y="188"/>
                </a:cubicBezTo>
                <a:cubicBezTo>
                  <a:pt x="208" y="191"/>
                  <a:pt x="209" y="195"/>
                  <a:pt x="209" y="200"/>
                </a:cubicBezTo>
                <a:cubicBezTo>
                  <a:pt x="208" y="205"/>
                  <a:pt x="207" y="209"/>
                  <a:pt x="205" y="212"/>
                </a:cubicBezTo>
                <a:cubicBezTo>
                  <a:pt x="203" y="215"/>
                  <a:pt x="201" y="217"/>
                  <a:pt x="200" y="218"/>
                </a:cubicBezTo>
                <a:cubicBezTo>
                  <a:pt x="199" y="219"/>
                  <a:pt x="196" y="220"/>
                  <a:pt x="193" y="222"/>
                </a:cubicBezTo>
                <a:cubicBezTo>
                  <a:pt x="195" y="227"/>
                  <a:pt x="195" y="231"/>
                  <a:pt x="194" y="235"/>
                </a:cubicBezTo>
                <a:cubicBezTo>
                  <a:pt x="192" y="239"/>
                  <a:pt x="190" y="242"/>
                  <a:pt x="186" y="245"/>
                </a:cubicBezTo>
                <a:cubicBezTo>
                  <a:pt x="183" y="248"/>
                  <a:pt x="180" y="250"/>
                  <a:pt x="176" y="251"/>
                </a:cubicBezTo>
                <a:cubicBezTo>
                  <a:pt x="173" y="253"/>
                  <a:pt x="171" y="254"/>
                  <a:pt x="169" y="254"/>
                </a:cubicBezTo>
                <a:cubicBezTo>
                  <a:pt x="157" y="255"/>
                  <a:pt x="144" y="256"/>
                  <a:pt x="131" y="256"/>
                </a:cubicBezTo>
                <a:cubicBezTo>
                  <a:pt x="118" y="256"/>
                  <a:pt x="104" y="256"/>
                  <a:pt x="91" y="254"/>
                </a:cubicBezTo>
                <a:cubicBezTo>
                  <a:pt x="77" y="253"/>
                  <a:pt x="67" y="250"/>
                  <a:pt x="60" y="247"/>
                </a:cubicBezTo>
                <a:cubicBezTo>
                  <a:pt x="60" y="247"/>
                  <a:pt x="58" y="246"/>
                  <a:pt x="55" y="245"/>
                </a:cubicBezTo>
                <a:cubicBezTo>
                  <a:pt x="53" y="243"/>
                  <a:pt x="51" y="243"/>
                  <a:pt x="50" y="242"/>
                </a:cubicBezTo>
                <a:cubicBezTo>
                  <a:pt x="49" y="241"/>
                  <a:pt x="47" y="240"/>
                  <a:pt x="46" y="239"/>
                </a:cubicBezTo>
                <a:cubicBezTo>
                  <a:pt x="44" y="237"/>
                  <a:pt x="43" y="236"/>
                  <a:pt x="42" y="234"/>
                </a:cubicBezTo>
                <a:cubicBezTo>
                  <a:pt x="37" y="231"/>
                  <a:pt x="24" y="230"/>
                  <a:pt x="0" y="230"/>
                </a:cubicBezTo>
                <a:cubicBezTo>
                  <a:pt x="0" y="136"/>
                  <a:pt x="0" y="136"/>
                  <a:pt x="0" y="136"/>
                </a:cubicBezTo>
                <a:cubicBezTo>
                  <a:pt x="5" y="136"/>
                  <a:pt x="10" y="136"/>
                  <a:pt x="15" y="136"/>
                </a:cubicBezTo>
                <a:cubicBezTo>
                  <a:pt x="21" y="136"/>
                  <a:pt x="26" y="136"/>
                  <a:pt x="30" y="136"/>
                </a:cubicBezTo>
                <a:cubicBezTo>
                  <a:pt x="35" y="135"/>
                  <a:pt x="37" y="134"/>
                  <a:pt x="37" y="131"/>
                </a:cubicBezTo>
                <a:cubicBezTo>
                  <a:pt x="38" y="130"/>
                  <a:pt x="40" y="128"/>
                  <a:pt x="41" y="127"/>
                </a:cubicBezTo>
                <a:cubicBezTo>
                  <a:pt x="41" y="126"/>
                  <a:pt x="42" y="122"/>
                  <a:pt x="43" y="116"/>
                </a:cubicBezTo>
                <a:cubicBezTo>
                  <a:pt x="45" y="111"/>
                  <a:pt x="46" y="107"/>
                  <a:pt x="46" y="104"/>
                </a:cubicBezTo>
                <a:cubicBezTo>
                  <a:pt x="47" y="102"/>
                  <a:pt x="48" y="99"/>
                  <a:pt x="50" y="95"/>
                </a:cubicBezTo>
                <a:cubicBezTo>
                  <a:pt x="52" y="91"/>
                  <a:pt x="54" y="87"/>
                  <a:pt x="56" y="84"/>
                </a:cubicBezTo>
                <a:cubicBezTo>
                  <a:pt x="73" y="68"/>
                  <a:pt x="73" y="68"/>
                  <a:pt x="73" y="68"/>
                </a:cubicBezTo>
                <a:cubicBezTo>
                  <a:pt x="84" y="48"/>
                  <a:pt x="89" y="32"/>
                  <a:pt x="89" y="18"/>
                </a:cubicBezTo>
                <a:cubicBezTo>
                  <a:pt x="89" y="2"/>
                  <a:pt x="89" y="2"/>
                  <a:pt x="89" y="2"/>
                </a:cubicBezTo>
                <a:cubicBezTo>
                  <a:pt x="90" y="1"/>
                  <a:pt x="92" y="0"/>
                  <a:pt x="97" y="0"/>
                </a:cubicBezTo>
                <a:cubicBezTo>
                  <a:pt x="107" y="0"/>
                  <a:pt x="114" y="6"/>
                  <a:pt x="117" y="18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20" y="49"/>
                  <a:pt x="118" y="56"/>
                  <a:pt x="114" y="59"/>
                </a:cubicBezTo>
                <a:cubicBezTo>
                  <a:pt x="112" y="75"/>
                  <a:pt x="111" y="85"/>
                  <a:pt x="109" y="89"/>
                </a:cubicBezTo>
                <a:cubicBezTo>
                  <a:pt x="108" y="93"/>
                  <a:pt x="110" y="97"/>
                  <a:pt x="113" y="100"/>
                </a:cubicBezTo>
                <a:cubicBezTo>
                  <a:pt x="116" y="104"/>
                  <a:pt x="119" y="106"/>
                  <a:pt x="122" y="107"/>
                </a:cubicBezTo>
                <a:cubicBezTo>
                  <a:pt x="124" y="107"/>
                  <a:pt x="126" y="107"/>
                  <a:pt x="126" y="107"/>
                </a:cubicBezTo>
                <a:cubicBezTo>
                  <a:pt x="127" y="107"/>
                  <a:pt x="129" y="107"/>
                  <a:pt x="131" y="107"/>
                </a:cubicBezTo>
                <a:cubicBezTo>
                  <a:pt x="133" y="107"/>
                  <a:pt x="134" y="107"/>
                  <a:pt x="136" y="107"/>
                </a:cubicBezTo>
                <a:cubicBezTo>
                  <a:pt x="138" y="107"/>
                  <a:pt x="139" y="106"/>
                  <a:pt x="141" y="106"/>
                </a:cubicBezTo>
                <a:cubicBezTo>
                  <a:pt x="143" y="105"/>
                  <a:pt x="147" y="104"/>
                  <a:pt x="152" y="103"/>
                </a:cubicBezTo>
                <a:cubicBezTo>
                  <a:pt x="158" y="101"/>
                  <a:pt x="162" y="100"/>
                  <a:pt x="164" y="99"/>
                </a:cubicBezTo>
                <a:cubicBezTo>
                  <a:pt x="173" y="97"/>
                  <a:pt x="181" y="97"/>
                  <a:pt x="188" y="98"/>
                </a:cubicBezTo>
                <a:cubicBezTo>
                  <a:pt x="191" y="99"/>
                  <a:pt x="195" y="100"/>
                  <a:pt x="198" y="101"/>
                </a:cubicBezTo>
                <a:cubicBezTo>
                  <a:pt x="202" y="103"/>
                  <a:pt x="204" y="104"/>
                  <a:pt x="205" y="106"/>
                </a:cubicBezTo>
                <a:cubicBezTo>
                  <a:pt x="205" y="106"/>
                  <a:pt x="205" y="107"/>
                  <a:pt x="206" y="109"/>
                </a:cubicBezTo>
                <a:cubicBezTo>
                  <a:pt x="207" y="111"/>
                  <a:pt x="207" y="112"/>
                  <a:pt x="207" y="112"/>
                </a:cubicBezTo>
                <a:cubicBezTo>
                  <a:pt x="207" y="112"/>
                  <a:pt x="207" y="113"/>
                  <a:pt x="208" y="115"/>
                </a:cubicBezTo>
                <a:cubicBezTo>
                  <a:pt x="208" y="116"/>
                  <a:pt x="209" y="118"/>
                  <a:pt x="208" y="118"/>
                </a:cubicBezTo>
                <a:cubicBezTo>
                  <a:pt x="208" y="119"/>
                  <a:pt x="208" y="120"/>
                  <a:pt x="208" y="123"/>
                </a:cubicBezTo>
                <a:cubicBezTo>
                  <a:pt x="208" y="125"/>
                  <a:pt x="206" y="129"/>
                  <a:pt x="203" y="136"/>
                </a:cubicBezTo>
                <a:cubicBezTo>
                  <a:pt x="203" y="136"/>
                  <a:pt x="204" y="137"/>
                  <a:pt x="205" y="139"/>
                </a:cubicBezTo>
                <a:cubicBezTo>
                  <a:pt x="206" y="140"/>
                  <a:pt x="207" y="141"/>
                  <a:pt x="207" y="141"/>
                </a:cubicBezTo>
                <a:cubicBezTo>
                  <a:pt x="207" y="142"/>
                  <a:pt x="208" y="143"/>
                  <a:pt x="209" y="144"/>
                </a:cubicBezTo>
                <a:cubicBezTo>
                  <a:pt x="209" y="145"/>
                  <a:pt x="210" y="146"/>
                  <a:pt x="210" y="147"/>
                </a:cubicBezTo>
                <a:cubicBezTo>
                  <a:pt x="210" y="148"/>
                  <a:pt x="211" y="149"/>
                  <a:pt x="211" y="150"/>
                </a:cubicBezTo>
                <a:cubicBezTo>
                  <a:pt x="211" y="152"/>
                  <a:pt x="212" y="153"/>
                  <a:pt x="212" y="155"/>
                </a:cubicBezTo>
                <a:cubicBezTo>
                  <a:pt x="212" y="156"/>
                  <a:pt x="212" y="158"/>
                  <a:pt x="212" y="1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156058-B069-4BD9-815E-2BECED72A6B6}"/>
              </a:ext>
            </a:extLst>
          </p:cNvPr>
          <p:cNvSpPr txBox="1"/>
          <p:nvPr/>
        </p:nvSpPr>
        <p:spPr>
          <a:xfrm>
            <a:off x="1905536" y="1349494"/>
            <a:ext cx="2225289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dirty="0">
                <a:solidFill>
                  <a:srgbClr val="E8A243"/>
                </a:solidFill>
                <a:cs typeface="+mn-ea"/>
                <a:sym typeface="+mn-lt"/>
              </a:rPr>
              <a:t>目录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82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、分页请求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en-US" altLang="zh-CN" sz="2400" dirty="0" err="1">
                <a:solidFill>
                  <a:srgbClr val="E8A243"/>
                </a:solidFill>
                <a:cs typeface="+mn-ea"/>
                <a:sym typeface="+mn-lt"/>
              </a:rPr>
              <a:t>PageHe</a:t>
            </a:r>
            <a:r>
              <a:rPr lang="" altLang="en-US" sz="2400" dirty="0" err="1">
                <a:solidFill>
                  <a:srgbClr val="E8A243"/>
                </a:solidFill>
                <a:cs typeface="+mn-ea"/>
                <a:sym typeface="+mn-lt"/>
              </a:rPr>
              <a:t>l</a:t>
            </a:r>
            <a:r>
              <a:rPr lang="en-US" altLang="zh-CN" sz="2400" dirty="0" err="1">
                <a:solidFill>
                  <a:srgbClr val="E8A243"/>
                </a:solidFill>
                <a:cs typeface="+mn-ea"/>
                <a:sym typeface="+mn-lt"/>
              </a:rPr>
              <a:t>per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PageHelper</a:t>
            </a:r>
          </a:p>
        </p:txBody>
      </p:sp>
      <p:cxnSp>
        <p:nvCxnSpPr>
          <p:cNvPr id="32" name="Straight Arrow Connector 2"/>
          <p:cNvCxnSpPr/>
          <p:nvPr/>
        </p:nvCxnSpPr>
        <p:spPr>
          <a:xfrm>
            <a:off x="4851747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"/>
          <p:cNvCxnSpPr/>
          <p:nvPr/>
        </p:nvCxnSpPr>
        <p:spPr>
          <a:xfrm flipV="1">
            <a:off x="7652092" y="2769470"/>
            <a:ext cx="0" cy="8220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4"/>
          <p:cNvSpPr/>
          <p:nvPr/>
        </p:nvSpPr>
        <p:spPr bwMode="auto">
          <a:xfrm>
            <a:off x="4436864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Freeform: Shape 5"/>
          <p:cNvSpPr/>
          <p:nvPr/>
        </p:nvSpPr>
        <p:spPr bwMode="auto">
          <a:xfrm>
            <a:off x="6889516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Freeform: Shape 6"/>
          <p:cNvSpPr/>
          <p:nvPr/>
        </p:nvSpPr>
        <p:spPr bwMode="auto">
          <a:xfrm>
            <a:off x="8280725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Freeform: Shape 7"/>
          <p:cNvSpPr/>
          <p:nvPr/>
        </p:nvSpPr>
        <p:spPr bwMode="auto">
          <a:xfrm>
            <a:off x="3301999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9" name="Freeform: Shape 9"/>
          <p:cNvSpPr/>
          <p:nvPr/>
        </p:nvSpPr>
        <p:spPr bwMode="auto">
          <a:xfrm>
            <a:off x="5443377" y="2976965"/>
            <a:ext cx="1040180" cy="157787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758225" y="1583840"/>
            <a:ext cx="4343400" cy="1246756"/>
            <a:chOff x="874712" y="3395038"/>
            <a:chExt cx="4343400" cy="1246756"/>
          </a:xfrm>
        </p:grpSpPr>
        <p:sp>
          <p:nvSpPr>
            <p:cNvPr id="41" name="矩形 40"/>
            <p:cNvSpPr/>
            <p:nvPr/>
          </p:nvSpPr>
          <p:spPr>
            <a:xfrm>
              <a:off x="874712" y="3677812"/>
              <a:ext cx="4343400" cy="9639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导入插件依赖或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jar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包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Mapper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中添加接口，返回类型为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Page&lt;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实体类型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&gt;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xml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中添加查询语句，入参的类型为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com.github.pagehelper.Page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74712" y="3395038"/>
              <a:ext cx="2241974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步骤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84441" y="4595040"/>
            <a:ext cx="3566062" cy="1024259"/>
            <a:chOff x="874712" y="3395038"/>
            <a:chExt cx="3566062" cy="1024259"/>
          </a:xfrm>
        </p:grpSpPr>
        <p:sp>
          <p:nvSpPr>
            <p:cNvPr id="47" name="矩形 46"/>
            <p:cNvSpPr/>
            <p:nvPr/>
          </p:nvSpPr>
          <p:spPr>
            <a:xfrm>
              <a:off x="874712" y="3677812"/>
              <a:ext cx="3566062" cy="74148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PageHelper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是一款好用的开源免费的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Mybatis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第三方物理分页插件，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spring boot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项目中集成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PageHelper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插件非常简单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198800" y="33950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简介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六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、</a:t>
            </a: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UI渲染与数据请求处理</a:t>
            </a:r>
            <a:endParaRPr kumimoji="0" lang="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2" name="Straight Arrow Connector 2"/>
          <p:cNvCxnSpPr/>
          <p:nvPr/>
        </p:nvCxnSpPr>
        <p:spPr>
          <a:xfrm>
            <a:off x="4851747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"/>
          <p:cNvCxnSpPr/>
          <p:nvPr/>
        </p:nvCxnSpPr>
        <p:spPr>
          <a:xfrm flipV="1">
            <a:off x="5890602" y="2742165"/>
            <a:ext cx="0" cy="8220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4"/>
          <p:cNvSpPr/>
          <p:nvPr/>
        </p:nvSpPr>
        <p:spPr bwMode="auto">
          <a:xfrm>
            <a:off x="4436864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Freeform: Shape 5"/>
          <p:cNvSpPr/>
          <p:nvPr/>
        </p:nvSpPr>
        <p:spPr bwMode="auto">
          <a:xfrm>
            <a:off x="6889516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Freeform: Shape 6"/>
          <p:cNvSpPr/>
          <p:nvPr/>
        </p:nvSpPr>
        <p:spPr bwMode="auto">
          <a:xfrm>
            <a:off x="8280725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Freeform: Shape 7"/>
          <p:cNvSpPr/>
          <p:nvPr/>
        </p:nvSpPr>
        <p:spPr bwMode="auto">
          <a:xfrm>
            <a:off x="3301999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9" name="Freeform: Shape 9"/>
          <p:cNvSpPr/>
          <p:nvPr/>
        </p:nvSpPr>
        <p:spPr bwMode="auto">
          <a:xfrm>
            <a:off x="5443377" y="2976965"/>
            <a:ext cx="1040180" cy="157787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996940" y="1566545"/>
            <a:ext cx="3909060" cy="1032867"/>
            <a:chOff x="874712" y="3395038"/>
            <a:chExt cx="4343400" cy="1051162"/>
          </a:xfrm>
        </p:grpSpPr>
        <p:sp>
          <p:nvSpPr>
            <p:cNvPr id="41" name="矩形 40"/>
            <p:cNvSpPr/>
            <p:nvPr/>
          </p:nvSpPr>
          <p:spPr>
            <a:xfrm>
              <a:off x="874712" y="3677812"/>
              <a:ext cx="4343400" cy="76838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界面使用虚拟空数据进行渲染，使用子线程Thread</a:t>
              </a:r>
            </a:p>
            <a:p>
              <a:pPr>
                <a:lnSpc>
                  <a:spcPct val="120000"/>
                </a:lnSpc>
              </a:pPr>
              <a:r>
                <a:rPr lang="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异步请求数据并使用Handler进行处理，当数据处理完成是通知主线程并进行数据渲染。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74712" y="3395038"/>
              <a:ext cx="2241974" cy="3929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步骤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229006" y="4722040"/>
            <a:ext cx="3566062" cy="815539"/>
            <a:chOff x="874712" y="3395673"/>
            <a:chExt cx="3566062" cy="815539"/>
          </a:xfrm>
        </p:grpSpPr>
        <p:sp>
          <p:nvSpPr>
            <p:cNvPr id="47" name="矩形 46"/>
            <p:cNvSpPr/>
            <p:nvPr/>
          </p:nvSpPr>
          <p:spPr>
            <a:xfrm>
              <a:off x="874712" y="3677812"/>
              <a:ext cx="3566062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Fragment中列表数据处理完成后使用适配器通知数据更新。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931975" y="3395673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例子</a:t>
              </a:r>
            </a:p>
          </p:txBody>
        </p:sp>
      </p:grpSp>
      <p:cxnSp>
        <p:nvCxnSpPr>
          <p:cNvPr id="2" name="Straight Arrow Connector 2"/>
          <p:cNvCxnSpPr/>
          <p:nvPr/>
        </p:nvCxnSpPr>
        <p:spPr>
          <a:xfrm>
            <a:off x="7228552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5"/>
          <p:cNvGrpSpPr/>
          <p:nvPr/>
        </p:nvGrpSpPr>
        <p:grpSpPr>
          <a:xfrm>
            <a:off x="1311441" y="4722040"/>
            <a:ext cx="3566062" cy="1037789"/>
            <a:chOff x="874712" y="3395038"/>
            <a:chExt cx="3566062" cy="1037789"/>
          </a:xfrm>
        </p:grpSpPr>
        <p:sp>
          <p:nvSpPr>
            <p:cNvPr id="6" name="矩形 46"/>
            <p:cNvSpPr/>
            <p:nvPr/>
          </p:nvSpPr>
          <p:spPr>
            <a:xfrm>
              <a:off x="874712" y="3677812"/>
              <a:ext cx="3566062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本移动应用使用较多UI渲染效果，同时往往涉及数据请求，数据请求相应处理需要消耗时间，若等到数据处理完成再统一渲染UI必然造成程序使用卡顿。</a:t>
              </a:r>
            </a:p>
          </p:txBody>
        </p:sp>
        <p:sp>
          <p:nvSpPr>
            <p:cNvPr id="7" name="矩形 47"/>
            <p:cNvSpPr/>
            <p:nvPr/>
          </p:nvSpPr>
          <p:spPr>
            <a:xfrm>
              <a:off x="2198800" y="33950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七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、</a:t>
            </a:r>
            <a:r>
              <a:rPr lang="" altLang="en-US" sz="2400" dirty="0">
                <a:solidFill>
                  <a:srgbClr val="E8A243"/>
                </a:solidFill>
                <a:cs typeface="+mn-ea"/>
                <a:sym typeface="+mn-lt"/>
              </a:rPr>
              <a:t>数据解析处理</a:t>
            </a:r>
            <a:endParaRPr kumimoji="0" lang="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32" name="Straight Arrow Connector 2"/>
          <p:cNvCxnSpPr/>
          <p:nvPr/>
        </p:nvCxnSpPr>
        <p:spPr>
          <a:xfrm>
            <a:off x="4851747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8"/>
          <p:cNvCxnSpPr/>
          <p:nvPr/>
        </p:nvCxnSpPr>
        <p:spPr>
          <a:xfrm flipV="1">
            <a:off x="5890602" y="2742165"/>
            <a:ext cx="0" cy="822090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4"/>
          <p:cNvSpPr/>
          <p:nvPr/>
        </p:nvSpPr>
        <p:spPr bwMode="auto">
          <a:xfrm>
            <a:off x="4436864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6" name="Freeform: Shape 5"/>
          <p:cNvSpPr/>
          <p:nvPr/>
        </p:nvSpPr>
        <p:spPr bwMode="auto">
          <a:xfrm>
            <a:off x="6889516" y="3107020"/>
            <a:ext cx="868709" cy="131776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7" name="Freeform: Shape 6"/>
          <p:cNvSpPr/>
          <p:nvPr/>
        </p:nvSpPr>
        <p:spPr bwMode="auto">
          <a:xfrm>
            <a:off x="8280725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8" name="Freeform: Shape 7"/>
          <p:cNvSpPr/>
          <p:nvPr/>
        </p:nvSpPr>
        <p:spPr bwMode="auto">
          <a:xfrm>
            <a:off x="3301999" y="3284526"/>
            <a:ext cx="634676" cy="962758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9" name="Freeform: Shape 9"/>
          <p:cNvSpPr/>
          <p:nvPr/>
        </p:nvSpPr>
        <p:spPr bwMode="auto">
          <a:xfrm>
            <a:off x="5443377" y="2976965"/>
            <a:ext cx="1040180" cy="1577879"/>
          </a:xfrm>
          <a:custGeom>
            <a:avLst/>
            <a:gdLst>
              <a:gd name="T0" fmla="*/ 1226 w 6380"/>
              <a:gd name="T1" fmla="*/ 9676 h 9678"/>
              <a:gd name="T2" fmla="*/ 1034 w 6380"/>
              <a:gd name="T3" fmla="*/ 9652 h 9678"/>
              <a:gd name="T4" fmla="*/ 846 w 6380"/>
              <a:gd name="T5" fmla="*/ 9600 h 9678"/>
              <a:gd name="T6" fmla="*/ 666 w 6380"/>
              <a:gd name="T7" fmla="*/ 9518 h 9678"/>
              <a:gd name="T8" fmla="*/ 500 w 6380"/>
              <a:gd name="T9" fmla="*/ 9408 h 9678"/>
              <a:gd name="T10" fmla="*/ 348 w 6380"/>
              <a:gd name="T11" fmla="*/ 9268 h 9678"/>
              <a:gd name="T12" fmla="*/ 262 w 6380"/>
              <a:gd name="T13" fmla="*/ 9168 h 9678"/>
              <a:gd name="T14" fmla="*/ 156 w 6380"/>
              <a:gd name="T15" fmla="*/ 9004 h 9678"/>
              <a:gd name="T16" fmla="*/ 78 w 6380"/>
              <a:gd name="T17" fmla="*/ 8832 h 9678"/>
              <a:gd name="T18" fmla="*/ 26 w 6380"/>
              <a:gd name="T19" fmla="*/ 8652 h 9678"/>
              <a:gd name="T20" fmla="*/ 2 w 6380"/>
              <a:gd name="T21" fmla="*/ 8466 h 9678"/>
              <a:gd name="T22" fmla="*/ 4 w 6380"/>
              <a:gd name="T23" fmla="*/ 8282 h 9678"/>
              <a:gd name="T24" fmla="*/ 32 w 6380"/>
              <a:gd name="T25" fmla="*/ 8098 h 9678"/>
              <a:gd name="T26" fmla="*/ 88 w 6380"/>
              <a:gd name="T27" fmla="*/ 7918 h 9678"/>
              <a:gd name="T28" fmla="*/ 168 w 6380"/>
              <a:gd name="T29" fmla="*/ 7748 h 9678"/>
              <a:gd name="T30" fmla="*/ 276 w 6380"/>
              <a:gd name="T31" fmla="*/ 7588 h 9678"/>
              <a:gd name="T32" fmla="*/ 410 w 6380"/>
              <a:gd name="T33" fmla="*/ 7442 h 9678"/>
              <a:gd name="T34" fmla="*/ 410 w 6380"/>
              <a:gd name="T35" fmla="*/ 2234 h 9678"/>
              <a:gd name="T36" fmla="*/ 276 w 6380"/>
              <a:gd name="T37" fmla="*/ 2090 h 9678"/>
              <a:gd name="T38" fmla="*/ 168 w 6380"/>
              <a:gd name="T39" fmla="*/ 1930 h 9678"/>
              <a:gd name="T40" fmla="*/ 88 w 6380"/>
              <a:gd name="T41" fmla="*/ 1760 h 9678"/>
              <a:gd name="T42" fmla="*/ 32 w 6380"/>
              <a:gd name="T43" fmla="*/ 1580 h 9678"/>
              <a:gd name="T44" fmla="*/ 4 w 6380"/>
              <a:gd name="T45" fmla="*/ 1396 h 9678"/>
              <a:gd name="T46" fmla="*/ 2 w 6380"/>
              <a:gd name="T47" fmla="*/ 1210 h 9678"/>
              <a:gd name="T48" fmla="*/ 26 w 6380"/>
              <a:gd name="T49" fmla="*/ 1026 h 9678"/>
              <a:gd name="T50" fmla="*/ 78 w 6380"/>
              <a:gd name="T51" fmla="*/ 846 h 9678"/>
              <a:gd name="T52" fmla="*/ 156 w 6380"/>
              <a:gd name="T53" fmla="*/ 672 h 9678"/>
              <a:gd name="T54" fmla="*/ 262 w 6380"/>
              <a:gd name="T55" fmla="*/ 510 h 9678"/>
              <a:gd name="T56" fmla="*/ 348 w 6380"/>
              <a:gd name="T57" fmla="*/ 410 h 9678"/>
              <a:gd name="T58" fmla="*/ 492 w 6380"/>
              <a:gd name="T59" fmla="*/ 276 h 9678"/>
              <a:gd name="T60" fmla="*/ 652 w 6380"/>
              <a:gd name="T61" fmla="*/ 168 h 9678"/>
              <a:gd name="T62" fmla="*/ 822 w 6380"/>
              <a:gd name="T63" fmla="*/ 86 h 9678"/>
              <a:gd name="T64" fmla="*/ 1002 w 6380"/>
              <a:gd name="T65" fmla="*/ 32 h 9678"/>
              <a:gd name="T66" fmla="*/ 1186 w 6380"/>
              <a:gd name="T67" fmla="*/ 4 h 9678"/>
              <a:gd name="T68" fmla="*/ 1372 w 6380"/>
              <a:gd name="T69" fmla="*/ 2 h 9678"/>
              <a:gd name="T70" fmla="*/ 1556 w 6380"/>
              <a:gd name="T71" fmla="*/ 26 h 9678"/>
              <a:gd name="T72" fmla="*/ 1736 w 6380"/>
              <a:gd name="T73" fmla="*/ 78 h 9678"/>
              <a:gd name="T74" fmla="*/ 1910 w 6380"/>
              <a:gd name="T75" fmla="*/ 156 h 9678"/>
              <a:gd name="T76" fmla="*/ 2072 w 6380"/>
              <a:gd name="T77" fmla="*/ 262 h 9678"/>
              <a:gd name="T78" fmla="*/ 5970 w 6380"/>
              <a:gd name="T79" fmla="*/ 3896 h 9678"/>
              <a:gd name="T80" fmla="*/ 6062 w 6380"/>
              <a:gd name="T81" fmla="*/ 3992 h 9678"/>
              <a:gd name="T82" fmla="*/ 6180 w 6380"/>
              <a:gd name="T83" fmla="*/ 4150 h 9678"/>
              <a:gd name="T84" fmla="*/ 6274 w 6380"/>
              <a:gd name="T85" fmla="*/ 4324 h 9678"/>
              <a:gd name="T86" fmla="*/ 6338 w 6380"/>
              <a:gd name="T87" fmla="*/ 4510 h 9678"/>
              <a:gd name="T88" fmla="*/ 6374 w 6380"/>
              <a:gd name="T89" fmla="*/ 4706 h 9678"/>
              <a:gd name="T90" fmla="*/ 6380 w 6380"/>
              <a:gd name="T91" fmla="*/ 4838 h 9678"/>
              <a:gd name="T92" fmla="*/ 6364 w 6380"/>
              <a:gd name="T93" fmla="*/ 5038 h 9678"/>
              <a:gd name="T94" fmla="*/ 6320 w 6380"/>
              <a:gd name="T95" fmla="*/ 5230 h 9678"/>
              <a:gd name="T96" fmla="*/ 6246 w 6380"/>
              <a:gd name="T97" fmla="*/ 5412 h 9678"/>
              <a:gd name="T98" fmla="*/ 6144 w 6380"/>
              <a:gd name="T99" fmla="*/ 5582 h 9678"/>
              <a:gd name="T100" fmla="*/ 6018 w 6380"/>
              <a:gd name="T101" fmla="*/ 5736 h 9678"/>
              <a:gd name="T102" fmla="*/ 2174 w 6380"/>
              <a:gd name="T103" fmla="*/ 9330 h 9678"/>
              <a:gd name="T104" fmla="*/ 2026 w 6380"/>
              <a:gd name="T105" fmla="*/ 9448 h 9678"/>
              <a:gd name="T106" fmla="*/ 1868 w 6380"/>
              <a:gd name="T107" fmla="*/ 9542 h 9678"/>
              <a:gd name="T108" fmla="*/ 1700 w 6380"/>
              <a:gd name="T109" fmla="*/ 9612 h 9678"/>
              <a:gd name="T110" fmla="*/ 1528 w 6380"/>
              <a:gd name="T111" fmla="*/ 9656 h 9678"/>
              <a:gd name="T112" fmla="*/ 1350 w 6380"/>
              <a:gd name="T113" fmla="*/ 9676 h 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80" h="9678">
                <a:moveTo>
                  <a:pt x="1292" y="9678"/>
                </a:moveTo>
                <a:lnTo>
                  <a:pt x="1292" y="9678"/>
                </a:lnTo>
                <a:lnTo>
                  <a:pt x="1226" y="9676"/>
                </a:lnTo>
                <a:lnTo>
                  <a:pt x="1162" y="9672"/>
                </a:lnTo>
                <a:lnTo>
                  <a:pt x="1098" y="9664"/>
                </a:lnTo>
                <a:lnTo>
                  <a:pt x="1034" y="9652"/>
                </a:lnTo>
                <a:lnTo>
                  <a:pt x="970" y="9638"/>
                </a:lnTo>
                <a:lnTo>
                  <a:pt x="908" y="9620"/>
                </a:lnTo>
                <a:lnTo>
                  <a:pt x="846" y="9600"/>
                </a:lnTo>
                <a:lnTo>
                  <a:pt x="786" y="9576"/>
                </a:lnTo>
                <a:lnTo>
                  <a:pt x="726" y="9548"/>
                </a:lnTo>
                <a:lnTo>
                  <a:pt x="666" y="9518"/>
                </a:lnTo>
                <a:lnTo>
                  <a:pt x="610" y="9484"/>
                </a:lnTo>
                <a:lnTo>
                  <a:pt x="554" y="9448"/>
                </a:lnTo>
                <a:lnTo>
                  <a:pt x="500" y="9408"/>
                </a:lnTo>
                <a:lnTo>
                  <a:pt x="446" y="9364"/>
                </a:lnTo>
                <a:lnTo>
                  <a:pt x="396" y="9318"/>
                </a:lnTo>
                <a:lnTo>
                  <a:pt x="348" y="9268"/>
                </a:lnTo>
                <a:lnTo>
                  <a:pt x="348" y="9268"/>
                </a:lnTo>
                <a:lnTo>
                  <a:pt x="304" y="9218"/>
                </a:lnTo>
                <a:lnTo>
                  <a:pt x="262" y="9168"/>
                </a:lnTo>
                <a:lnTo>
                  <a:pt x="224" y="9114"/>
                </a:lnTo>
                <a:lnTo>
                  <a:pt x="188" y="9060"/>
                </a:lnTo>
                <a:lnTo>
                  <a:pt x="156" y="9004"/>
                </a:lnTo>
                <a:lnTo>
                  <a:pt x="128" y="8948"/>
                </a:lnTo>
                <a:lnTo>
                  <a:pt x="102" y="8890"/>
                </a:lnTo>
                <a:lnTo>
                  <a:pt x="78" y="8832"/>
                </a:lnTo>
                <a:lnTo>
                  <a:pt x="58" y="8772"/>
                </a:lnTo>
                <a:lnTo>
                  <a:pt x="42" y="8712"/>
                </a:lnTo>
                <a:lnTo>
                  <a:pt x="26" y="8652"/>
                </a:lnTo>
                <a:lnTo>
                  <a:pt x="16" y="8590"/>
                </a:lnTo>
                <a:lnTo>
                  <a:pt x="8" y="8528"/>
                </a:lnTo>
                <a:lnTo>
                  <a:pt x="2" y="8466"/>
                </a:lnTo>
                <a:lnTo>
                  <a:pt x="0" y="8404"/>
                </a:lnTo>
                <a:lnTo>
                  <a:pt x="0" y="8342"/>
                </a:lnTo>
                <a:lnTo>
                  <a:pt x="4" y="8282"/>
                </a:lnTo>
                <a:lnTo>
                  <a:pt x="10" y="8220"/>
                </a:lnTo>
                <a:lnTo>
                  <a:pt x="20" y="8158"/>
                </a:lnTo>
                <a:lnTo>
                  <a:pt x="32" y="8098"/>
                </a:lnTo>
                <a:lnTo>
                  <a:pt x="48" y="8036"/>
                </a:lnTo>
                <a:lnTo>
                  <a:pt x="66" y="7978"/>
                </a:lnTo>
                <a:lnTo>
                  <a:pt x="88" y="7918"/>
                </a:lnTo>
                <a:lnTo>
                  <a:pt x="112" y="7860"/>
                </a:lnTo>
                <a:lnTo>
                  <a:pt x="138" y="7804"/>
                </a:lnTo>
                <a:lnTo>
                  <a:pt x="168" y="7748"/>
                </a:lnTo>
                <a:lnTo>
                  <a:pt x="202" y="7694"/>
                </a:lnTo>
                <a:lnTo>
                  <a:pt x="238" y="7640"/>
                </a:lnTo>
                <a:lnTo>
                  <a:pt x="276" y="7588"/>
                </a:lnTo>
                <a:lnTo>
                  <a:pt x="318" y="7538"/>
                </a:lnTo>
                <a:lnTo>
                  <a:pt x="362" y="7490"/>
                </a:lnTo>
                <a:lnTo>
                  <a:pt x="410" y="7442"/>
                </a:lnTo>
                <a:lnTo>
                  <a:pt x="3196" y="4838"/>
                </a:lnTo>
                <a:lnTo>
                  <a:pt x="410" y="2234"/>
                </a:lnTo>
                <a:lnTo>
                  <a:pt x="410" y="2234"/>
                </a:lnTo>
                <a:lnTo>
                  <a:pt x="362" y="2188"/>
                </a:lnTo>
                <a:lnTo>
                  <a:pt x="318" y="2140"/>
                </a:lnTo>
                <a:lnTo>
                  <a:pt x="276" y="2090"/>
                </a:lnTo>
                <a:lnTo>
                  <a:pt x="238" y="2038"/>
                </a:lnTo>
                <a:lnTo>
                  <a:pt x="202" y="1984"/>
                </a:lnTo>
                <a:lnTo>
                  <a:pt x="168" y="1930"/>
                </a:lnTo>
                <a:lnTo>
                  <a:pt x="138" y="1874"/>
                </a:lnTo>
                <a:lnTo>
                  <a:pt x="112" y="1818"/>
                </a:lnTo>
                <a:lnTo>
                  <a:pt x="88" y="1760"/>
                </a:lnTo>
                <a:lnTo>
                  <a:pt x="66" y="1700"/>
                </a:lnTo>
                <a:lnTo>
                  <a:pt x="48" y="1640"/>
                </a:lnTo>
                <a:lnTo>
                  <a:pt x="32" y="1580"/>
                </a:lnTo>
                <a:lnTo>
                  <a:pt x="20" y="1520"/>
                </a:lnTo>
                <a:lnTo>
                  <a:pt x="10" y="1458"/>
                </a:lnTo>
                <a:lnTo>
                  <a:pt x="4" y="1396"/>
                </a:lnTo>
                <a:lnTo>
                  <a:pt x="0" y="1334"/>
                </a:lnTo>
                <a:lnTo>
                  <a:pt x="0" y="1272"/>
                </a:lnTo>
                <a:lnTo>
                  <a:pt x="2" y="1210"/>
                </a:lnTo>
                <a:lnTo>
                  <a:pt x="8" y="1148"/>
                </a:lnTo>
                <a:lnTo>
                  <a:pt x="16" y="1088"/>
                </a:lnTo>
                <a:lnTo>
                  <a:pt x="26" y="1026"/>
                </a:lnTo>
                <a:lnTo>
                  <a:pt x="42" y="966"/>
                </a:lnTo>
                <a:lnTo>
                  <a:pt x="58" y="906"/>
                </a:lnTo>
                <a:lnTo>
                  <a:pt x="78" y="846"/>
                </a:lnTo>
                <a:lnTo>
                  <a:pt x="102" y="788"/>
                </a:lnTo>
                <a:lnTo>
                  <a:pt x="128" y="730"/>
                </a:lnTo>
                <a:lnTo>
                  <a:pt x="156" y="672"/>
                </a:lnTo>
                <a:lnTo>
                  <a:pt x="188" y="618"/>
                </a:lnTo>
                <a:lnTo>
                  <a:pt x="224" y="562"/>
                </a:lnTo>
                <a:lnTo>
                  <a:pt x="262" y="510"/>
                </a:lnTo>
                <a:lnTo>
                  <a:pt x="304" y="458"/>
                </a:lnTo>
                <a:lnTo>
                  <a:pt x="348" y="410"/>
                </a:lnTo>
                <a:lnTo>
                  <a:pt x="348" y="410"/>
                </a:lnTo>
                <a:lnTo>
                  <a:pt x="394" y="362"/>
                </a:lnTo>
                <a:lnTo>
                  <a:pt x="442" y="318"/>
                </a:lnTo>
                <a:lnTo>
                  <a:pt x="492" y="276"/>
                </a:lnTo>
                <a:lnTo>
                  <a:pt x="544" y="236"/>
                </a:lnTo>
                <a:lnTo>
                  <a:pt x="598" y="200"/>
                </a:lnTo>
                <a:lnTo>
                  <a:pt x="652" y="168"/>
                </a:lnTo>
                <a:lnTo>
                  <a:pt x="708" y="138"/>
                </a:lnTo>
                <a:lnTo>
                  <a:pt x="764" y="112"/>
                </a:lnTo>
                <a:lnTo>
                  <a:pt x="822" y="86"/>
                </a:lnTo>
                <a:lnTo>
                  <a:pt x="882" y="66"/>
                </a:lnTo>
                <a:lnTo>
                  <a:pt x="942" y="48"/>
                </a:lnTo>
                <a:lnTo>
                  <a:pt x="1002" y="32"/>
                </a:lnTo>
                <a:lnTo>
                  <a:pt x="1062" y="20"/>
                </a:lnTo>
                <a:lnTo>
                  <a:pt x="1124" y="10"/>
                </a:lnTo>
                <a:lnTo>
                  <a:pt x="1186" y="4"/>
                </a:lnTo>
                <a:lnTo>
                  <a:pt x="1248" y="0"/>
                </a:lnTo>
                <a:lnTo>
                  <a:pt x="1310" y="0"/>
                </a:lnTo>
                <a:lnTo>
                  <a:pt x="1372" y="2"/>
                </a:lnTo>
                <a:lnTo>
                  <a:pt x="1434" y="8"/>
                </a:lnTo>
                <a:lnTo>
                  <a:pt x="1494" y="16"/>
                </a:lnTo>
                <a:lnTo>
                  <a:pt x="1556" y="26"/>
                </a:lnTo>
                <a:lnTo>
                  <a:pt x="1616" y="40"/>
                </a:lnTo>
                <a:lnTo>
                  <a:pt x="1676" y="58"/>
                </a:lnTo>
                <a:lnTo>
                  <a:pt x="1736" y="78"/>
                </a:lnTo>
                <a:lnTo>
                  <a:pt x="1796" y="102"/>
                </a:lnTo>
                <a:lnTo>
                  <a:pt x="1852" y="128"/>
                </a:lnTo>
                <a:lnTo>
                  <a:pt x="1910" y="156"/>
                </a:lnTo>
                <a:lnTo>
                  <a:pt x="1964" y="188"/>
                </a:lnTo>
                <a:lnTo>
                  <a:pt x="2020" y="224"/>
                </a:lnTo>
                <a:lnTo>
                  <a:pt x="2072" y="262"/>
                </a:lnTo>
                <a:lnTo>
                  <a:pt x="2124" y="302"/>
                </a:lnTo>
                <a:lnTo>
                  <a:pt x="2174" y="348"/>
                </a:lnTo>
                <a:lnTo>
                  <a:pt x="5970" y="3896"/>
                </a:lnTo>
                <a:lnTo>
                  <a:pt x="5970" y="3896"/>
                </a:lnTo>
                <a:lnTo>
                  <a:pt x="6018" y="3942"/>
                </a:lnTo>
                <a:lnTo>
                  <a:pt x="6062" y="3992"/>
                </a:lnTo>
                <a:lnTo>
                  <a:pt x="6106" y="4042"/>
                </a:lnTo>
                <a:lnTo>
                  <a:pt x="6144" y="4096"/>
                </a:lnTo>
                <a:lnTo>
                  <a:pt x="6180" y="4150"/>
                </a:lnTo>
                <a:lnTo>
                  <a:pt x="6214" y="4206"/>
                </a:lnTo>
                <a:lnTo>
                  <a:pt x="6246" y="4264"/>
                </a:lnTo>
                <a:lnTo>
                  <a:pt x="6274" y="4324"/>
                </a:lnTo>
                <a:lnTo>
                  <a:pt x="6298" y="4386"/>
                </a:lnTo>
                <a:lnTo>
                  <a:pt x="6320" y="4448"/>
                </a:lnTo>
                <a:lnTo>
                  <a:pt x="6338" y="4510"/>
                </a:lnTo>
                <a:lnTo>
                  <a:pt x="6352" y="4574"/>
                </a:lnTo>
                <a:lnTo>
                  <a:pt x="6364" y="4640"/>
                </a:lnTo>
                <a:lnTo>
                  <a:pt x="6374" y="4706"/>
                </a:lnTo>
                <a:lnTo>
                  <a:pt x="6378" y="4772"/>
                </a:lnTo>
                <a:lnTo>
                  <a:pt x="6380" y="4838"/>
                </a:lnTo>
                <a:lnTo>
                  <a:pt x="6380" y="4838"/>
                </a:lnTo>
                <a:lnTo>
                  <a:pt x="6378" y="4906"/>
                </a:lnTo>
                <a:lnTo>
                  <a:pt x="6374" y="4972"/>
                </a:lnTo>
                <a:lnTo>
                  <a:pt x="6364" y="5038"/>
                </a:lnTo>
                <a:lnTo>
                  <a:pt x="6352" y="5102"/>
                </a:lnTo>
                <a:lnTo>
                  <a:pt x="6338" y="5166"/>
                </a:lnTo>
                <a:lnTo>
                  <a:pt x="6320" y="5230"/>
                </a:lnTo>
                <a:lnTo>
                  <a:pt x="6298" y="5292"/>
                </a:lnTo>
                <a:lnTo>
                  <a:pt x="6274" y="5354"/>
                </a:lnTo>
                <a:lnTo>
                  <a:pt x="6246" y="5412"/>
                </a:lnTo>
                <a:lnTo>
                  <a:pt x="6214" y="5470"/>
                </a:lnTo>
                <a:lnTo>
                  <a:pt x="6180" y="5528"/>
                </a:lnTo>
                <a:lnTo>
                  <a:pt x="6144" y="5582"/>
                </a:lnTo>
                <a:lnTo>
                  <a:pt x="6106" y="5636"/>
                </a:lnTo>
                <a:lnTo>
                  <a:pt x="6062" y="5686"/>
                </a:lnTo>
                <a:lnTo>
                  <a:pt x="6018" y="5736"/>
                </a:lnTo>
                <a:lnTo>
                  <a:pt x="5970" y="5782"/>
                </a:lnTo>
                <a:lnTo>
                  <a:pt x="2174" y="9330"/>
                </a:lnTo>
                <a:lnTo>
                  <a:pt x="2174" y="9330"/>
                </a:lnTo>
                <a:lnTo>
                  <a:pt x="2126" y="9372"/>
                </a:lnTo>
                <a:lnTo>
                  <a:pt x="2076" y="9412"/>
                </a:lnTo>
                <a:lnTo>
                  <a:pt x="2026" y="9448"/>
                </a:lnTo>
                <a:lnTo>
                  <a:pt x="1974" y="9482"/>
                </a:lnTo>
                <a:lnTo>
                  <a:pt x="1922" y="9514"/>
                </a:lnTo>
                <a:lnTo>
                  <a:pt x="1868" y="9542"/>
                </a:lnTo>
                <a:lnTo>
                  <a:pt x="1814" y="9568"/>
                </a:lnTo>
                <a:lnTo>
                  <a:pt x="1758" y="9592"/>
                </a:lnTo>
                <a:lnTo>
                  <a:pt x="1700" y="9612"/>
                </a:lnTo>
                <a:lnTo>
                  <a:pt x="1644" y="9630"/>
                </a:lnTo>
                <a:lnTo>
                  <a:pt x="1586" y="9644"/>
                </a:lnTo>
                <a:lnTo>
                  <a:pt x="1528" y="9656"/>
                </a:lnTo>
                <a:lnTo>
                  <a:pt x="1468" y="9666"/>
                </a:lnTo>
                <a:lnTo>
                  <a:pt x="1410" y="9672"/>
                </a:lnTo>
                <a:lnTo>
                  <a:pt x="1350" y="9676"/>
                </a:lnTo>
                <a:lnTo>
                  <a:pt x="1292" y="9678"/>
                </a:lnTo>
                <a:lnTo>
                  <a:pt x="1292" y="9678"/>
                </a:lnTo>
                <a:close/>
              </a:path>
            </a:pathLst>
          </a:cu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>
              <a:solidFill>
                <a:schemeClr val="lt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996940" y="1566545"/>
            <a:ext cx="3909060" cy="811252"/>
            <a:chOff x="874712" y="3395038"/>
            <a:chExt cx="4343400" cy="825622"/>
          </a:xfrm>
        </p:grpSpPr>
        <p:sp>
          <p:nvSpPr>
            <p:cNvPr id="41" name="矩形 40"/>
            <p:cNvSpPr/>
            <p:nvPr/>
          </p:nvSpPr>
          <p:spPr>
            <a:xfrm>
              <a:off x="874712" y="3677812"/>
              <a:ext cx="4343400" cy="54284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前端使用org.json、com.google.gson进行数据解析，</a:t>
              </a:r>
            </a:p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前后端尽量实现传输数据类型同构或者数据形式一致。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874712" y="3395038"/>
              <a:ext cx="2241974" cy="39291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步骤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229006" y="4722040"/>
            <a:ext cx="3566062" cy="1037154"/>
            <a:chOff x="874712" y="3395673"/>
            <a:chExt cx="3566062" cy="1037154"/>
          </a:xfrm>
        </p:grpSpPr>
        <p:sp>
          <p:nvSpPr>
            <p:cNvPr id="47" name="矩形 46"/>
            <p:cNvSpPr/>
            <p:nvPr/>
          </p:nvSpPr>
          <p:spPr>
            <a:xfrm>
              <a:off x="874712" y="3677812"/>
              <a:ext cx="3566062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前后端实体类Date数据设定相同格式，后端实体类Date属性添加@JsonFormat格式标注，便于与数据库timestamp字段映射。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931975" y="3395673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例子</a:t>
              </a:r>
            </a:p>
          </p:txBody>
        </p:sp>
      </p:grpSp>
      <p:cxnSp>
        <p:nvCxnSpPr>
          <p:cNvPr id="2" name="Straight Arrow Connector 2"/>
          <p:cNvCxnSpPr/>
          <p:nvPr/>
        </p:nvCxnSpPr>
        <p:spPr>
          <a:xfrm>
            <a:off x="7228552" y="4207579"/>
            <a:ext cx="0" cy="781708"/>
          </a:xfrm>
          <a:prstGeom prst="straightConnector1">
            <a:avLst/>
          </a:prstGeom>
          <a:ln w="3175">
            <a:solidFill>
              <a:schemeClr val="bg1">
                <a:lumMod val="7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45"/>
          <p:cNvGrpSpPr/>
          <p:nvPr/>
        </p:nvGrpSpPr>
        <p:grpSpPr>
          <a:xfrm>
            <a:off x="1311441" y="4722040"/>
            <a:ext cx="3566062" cy="1037789"/>
            <a:chOff x="874712" y="3395038"/>
            <a:chExt cx="3566062" cy="1037789"/>
          </a:xfrm>
        </p:grpSpPr>
        <p:sp>
          <p:nvSpPr>
            <p:cNvPr id="6" name="矩形 46"/>
            <p:cNvSpPr/>
            <p:nvPr/>
          </p:nvSpPr>
          <p:spPr>
            <a:xfrm>
              <a:off x="874712" y="3677812"/>
              <a:ext cx="3566062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前端与后端之间、后端与数据库之间需要大量数据信息，相互之间数据处理不当往往导致移动应用崩溃。</a:t>
              </a:r>
            </a:p>
          </p:txBody>
        </p:sp>
        <p:sp>
          <p:nvSpPr>
            <p:cNvPr id="7" name="矩形 47"/>
            <p:cNvSpPr/>
            <p:nvPr/>
          </p:nvSpPr>
          <p:spPr>
            <a:xfrm>
              <a:off x="2198800" y="33950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64362" y="1299107"/>
            <a:ext cx="286328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PART 03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727700" y="2408954"/>
            <a:ext cx="736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743200" y="2571446"/>
            <a:ext cx="6705600" cy="892880"/>
            <a:chOff x="2755900" y="322045"/>
            <a:chExt cx="6705600" cy="892880"/>
          </a:xfrm>
        </p:grpSpPr>
        <p:sp>
          <p:nvSpPr>
            <p:cNvPr id="8" name="文本框 7"/>
            <p:cNvSpPr txBox="1"/>
            <p:nvPr/>
          </p:nvSpPr>
          <p:spPr>
            <a:xfrm>
              <a:off x="3938876" y="322045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测试设计及用户反馈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55900" y="874191"/>
              <a:ext cx="6705600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Test design and user feedback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软件测试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Application test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25827" y="1917269"/>
            <a:ext cx="3856594" cy="3355466"/>
            <a:chOff x="4125827" y="1917269"/>
            <a:chExt cx="3856594" cy="3355466"/>
          </a:xfrm>
        </p:grpSpPr>
        <p:sp>
          <p:nvSpPr>
            <p:cNvPr id="8" name="Freeform: Shape 3"/>
            <p:cNvSpPr/>
            <p:nvPr/>
          </p:nvSpPr>
          <p:spPr bwMode="gray">
            <a:xfrm rot="20615408" flipH="1">
              <a:off x="4940332" y="4362028"/>
              <a:ext cx="2161276" cy="675920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: Shape 4"/>
            <p:cNvSpPr/>
            <p:nvPr/>
          </p:nvSpPr>
          <p:spPr bwMode="gray">
            <a:xfrm rot="17015408" flipH="1">
              <a:off x="5868169" y="3855528"/>
              <a:ext cx="2159883" cy="674531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5"/>
            <p:cNvSpPr/>
            <p:nvPr/>
          </p:nvSpPr>
          <p:spPr bwMode="gray">
            <a:xfrm rot="13415408" flipH="1">
              <a:off x="5822537" y="2681546"/>
              <a:ext cx="2159884" cy="674529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: Shape 6"/>
            <p:cNvSpPr/>
            <p:nvPr/>
          </p:nvSpPr>
          <p:spPr bwMode="gray">
            <a:xfrm rot="9815408" flipH="1">
              <a:off x="5080764" y="2102383"/>
              <a:ext cx="2161276" cy="674531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: Shape 7"/>
            <p:cNvSpPr/>
            <p:nvPr/>
          </p:nvSpPr>
          <p:spPr bwMode="gray">
            <a:xfrm rot="6215408" flipH="1">
              <a:off x="4103916" y="2659945"/>
              <a:ext cx="2159884" cy="674531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: Shape 8"/>
            <p:cNvSpPr/>
            <p:nvPr/>
          </p:nvSpPr>
          <p:spPr bwMode="gray">
            <a:xfrm rot="2615408" flipH="1">
              <a:off x="4125827" y="3762444"/>
              <a:ext cx="2161274" cy="675920"/>
            </a:xfrm>
            <a:custGeom>
              <a:avLst/>
              <a:gdLst>
                <a:gd name="T0" fmla="*/ 1405 w 1717"/>
                <a:gd name="T1" fmla="*/ 102 h 484"/>
                <a:gd name="T2" fmla="*/ 1540 w 1717"/>
                <a:gd name="T3" fmla="*/ 395 h 484"/>
                <a:gd name="T4" fmla="*/ 1472 w 1717"/>
                <a:gd name="T5" fmla="*/ 369 h 484"/>
                <a:gd name="T6" fmla="*/ 1373 w 1717"/>
                <a:gd name="T7" fmla="*/ 403 h 484"/>
                <a:gd name="T8" fmla="*/ 1274 w 1717"/>
                <a:gd name="T9" fmla="*/ 433 h 484"/>
                <a:gd name="T10" fmla="*/ 1160 w 1717"/>
                <a:gd name="T11" fmla="*/ 458 h 484"/>
                <a:gd name="T12" fmla="*/ 1062 w 1717"/>
                <a:gd name="T13" fmla="*/ 472 h 484"/>
                <a:gd name="T14" fmla="*/ 968 w 1717"/>
                <a:gd name="T15" fmla="*/ 479 h 484"/>
                <a:gd name="T16" fmla="*/ 872 w 1717"/>
                <a:gd name="T17" fmla="*/ 479 h 484"/>
                <a:gd name="T18" fmla="*/ 766 w 1717"/>
                <a:gd name="T19" fmla="*/ 468 h 484"/>
                <a:gd name="T20" fmla="*/ 634 w 1717"/>
                <a:gd name="T21" fmla="*/ 439 h 484"/>
                <a:gd name="T22" fmla="*/ 524 w 1717"/>
                <a:gd name="T23" fmla="*/ 407 h 484"/>
                <a:gd name="T24" fmla="*/ 435 w 1717"/>
                <a:gd name="T25" fmla="*/ 373 h 484"/>
                <a:gd name="T26" fmla="*/ 344 w 1717"/>
                <a:gd name="T27" fmla="*/ 326 h 484"/>
                <a:gd name="T28" fmla="*/ 242 w 1717"/>
                <a:gd name="T29" fmla="*/ 256 h 484"/>
                <a:gd name="T30" fmla="*/ 157 w 1717"/>
                <a:gd name="T31" fmla="*/ 186 h 484"/>
                <a:gd name="T32" fmla="*/ 102 w 1717"/>
                <a:gd name="T33" fmla="*/ 132 h 484"/>
                <a:gd name="T34" fmla="*/ 0 w 1717"/>
                <a:gd name="T35" fmla="*/ 0 h 484"/>
                <a:gd name="T36" fmla="*/ 135 w 1717"/>
                <a:gd name="T37" fmla="*/ 124 h 484"/>
                <a:gd name="T38" fmla="*/ 219 w 1717"/>
                <a:gd name="T39" fmla="*/ 186 h 484"/>
                <a:gd name="T40" fmla="*/ 307 w 1717"/>
                <a:gd name="T41" fmla="*/ 231 h 484"/>
                <a:gd name="T42" fmla="*/ 395 w 1717"/>
                <a:gd name="T43" fmla="*/ 267 h 484"/>
                <a:gd name="T44" fmla="*/ 487 w 1717"/>
                <a:gd name="T45" fmla="*/ 293 h 484"/>
                <a:gd name="T46" fmla="*/ 571 w 1717"/>
                <a:gd name="T47" fmla="*/ 309 h 484"/>
                <a:gd name="T48" fmla="*/ 673 w 1717"/>
                <a:gd name="T49" fmla="*/ 318 h 484"/>
                <a:gd name="T50" fmla="*/ 766 w 1717"/>
                <a:gd name="T51" fmla="*/ 318 h 484"/>
                <a:gd name="T52" fmla="*/ 890 w 1717"/>
                <a:gd name="T53" fmla="*/ 311 h 484"/>
                <a:gd name="T54" fmla="*/ 1000 w 1717"/>
                <a:gd name="T55" fmla="*/ 296 h 484"/>
                <a:gd name="T56" fmla="*/ 1106 w 1717"/>
                <a:gd name="T57" fmla="*/ 274 h 484"/>
                <a:gd name="T58" fmla="*/ 1212 w 1717"/>
                <a:gd name="T59" fmla="*/ 245 h 484"/>
                <a:gd name="T60" fmla="*/ 1318 w 1717"/>
                <a:gd name="T61" fmla="*/ 209 h 484"/>
                <a:gd name="T62" fmla="*/ 1427 w 1717"/>
                <a:gd name="T63" fmla="*/ 15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84684" y="2891021"/>
            <a:ext cx="3489617" cy="1075957"/>
            <a:chOff x="874712" y="3344238"/>
            <a:chExt cx="3489617" cy="1075957"/>
          </a:xfrm>
        </p:grpSpPr>
        <p:sp>
          <p:nvSpPr>
            <p:cNvPr id="24" name="矩形 23"/>
            <p:cNvSpPr/>
            <p:nvPr/>
          </p:nvSpPr>
          <p:spPr>
            <a:xfrm>
              <a:off x="874712" y="3677812"/>
              <a:ext cx="3489617" cy="7423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每个模块功能创建相应的单元测试类，如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AdoptApplimentTest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（即领养申请测试）、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AdoptReleaseTest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（发布领养信息测试）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2122355" y="3344238"/>
              <a:ext cx="2241974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创建测试类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837032" y="2876274"/>
            <a:ext cx="3489617" cy="1075957"/>
            <a:chOff x="874712" y="3344238"/>
            <a:chExt cx="3489617" cy="1075957"/>
          </a:xfrm>
        </p:grpSpPr>
        <p:sp>
          <p:nvSpPr>
            <p:cNvPr id="27" name="矩形 26"/>
            <p:cNvSpPr/>
            <p:nvPr/>
          </p:nvSpPr>
          <p:spPr>
            <a:xfrm>
              <a:off x="874712" y="3677812"/>
              <a:ext cx="3489617" cy="7423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运行单个测试方法</a:t>
              </a:r>
              <a:b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运行一个测试类中的所有测试方法</a:t>
              </a:r>
              <a:b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运行一个目录下的所有测试类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903155" y="3344238"/>
              <a:ext cx="2241974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运行测试用例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、部分用户截图及反馈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User feedback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888672" y="1959431"/>
            <a:ext cx="2017485" cy="201748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854806" y="1630837"/>
            <a:ext cx="2430862" cy="2346079"/>
          </a:xfrm>
          <a:prstGeom prst="ellipse">
            <a:avLst/>
          </a:prstGeom>
          <a:solidFill>
            <a:srgbClr val="E8A243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289472" y="1959431"/>
            <a:ext cx="2017485" cy="201748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8" name="图片占位符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r="16663"/>
          <a:stretch>
            <a:fillRect/>
          </a:stretch>
        </p:blipFill>
        <p:spPr>
          <a:xfrm>
            <a:off x="2135654" y="2229681"/>
            <a:ext cx="1523519" cy="1476983"/>
          </a:xfrm>
          <a:custGeom>
            <a:avLst/>
            <a:gdLst>
              <a:gd name="connsiteX0" fmla="*/ 662888 w 1325776"/>
              <a:gd name="connsiteY0" fmla="*/ 0 h 1325776"/>
              <a:gd name="connsiteX1" fmla="*/ 1325776 w 1325776"/>
              <a:gd name="connsiteY1" fmla="*/ 662888 h 1325776"/>
              <a:gd name="connsiteX2" fmla="*/ 662888 w 1325776"/>
              <a:gd name="connsiteY2" fmla="*/ 1325776 h 1325776"/>
              <a:gd name="connsiteX3" fmla="*/ 0 w 1325776"/>
              <a:gd name="connsiteY3" fmla="*/ 662888 h 1325776"/>
              <a:gd name="connsiteX4" fmla="*/ 662888 w 1325776"/>
              <a:gd name="connsiteY4" fmla="*/ 0 h 132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776" h="1325776">
                <a:moveTo>
                  <a:pt x="662888" y="0"/>
                </a:moveTo>
                <a:cubicBezTo>
                  <a:pt x="1028991" y="0"/>
                  <a:pt x="1325776" y="296785"/>
                  <a:pt x="1325776" y="662888"/>
                </a:cubicBezTo>
                <a:cubicBezTo>
                  <a:pt x="1325776" y="1028991"/>
                  <a:pt x="1028991" y="1325776"/>
                  <a:pt x="662888" y="1325776"/>
                </a:cubicBezTo>
                <a:cubicBezTo>
                  <a:pt x="296785" y="1325776"/>
                  <a:pt x="0" y="1028991"/>
                  <a:pt x="0" y="662888"/>
                </a:cubicBezTo>
                <a:cubicBezTo>
                  <a:pt x="0" y="296785"/>
                  <a:pt x="296785" y="0"/>
                  <a:pt x="662888" y="0"/>
                </a:cubicBezTo>
                <a:close/>
              </a:path>
            </a:pathLst>
          </a:custGeom>
        </p:spPr>
      </p:pic>
      <p:pic>
        <p:nvPicPr>
          <p:cNvPr id="30" name="图片占位符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8560012" y="2229681"/>
            <a:ext cx="1476403" cy="1476983"/>
          </a:xfrm>
          <a:custGeom>
            <a:avLst/>
            <a:gdLst>
              <a:gd name="connsiteX0" fmla="*/ 662888 w 1325776"/>
              <a:gd name="connsiteY0" fmla="*/ 0 h 1325776"/>
              <a:gd name="connsiteX1" fmla="*/ 1325776 w 1325776"/>
              <a:gd name="connsiteY1" fmla="*/ 662888 h 1325776"/>
              <a:gd name="connsiteX2" fmla="*/ 662888 w 1325776"/>
              <a:gd name="connsiteY2" fmla="*/ 1325776 h 1325776"/>
              <a:gd name="connsiteX3" fmla="*/ 0 w 1325776"/>
              <a:gd name="connsiteY3" fmla="*/ 662888 h 1325776"/>
              <a:gd name="connsiteX4" fmla="*/ 662888 w 1325776"/>
              <a:gd name="connsiteY4" fmla="*/ 0 h 132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776" h="1325776">
                <a:moveTo>
                  <a:pt x="662888" y="0"/>
                </a:moveTo>
                <a:cubicBezTo>
                  <a:pt x="1028991" y="0"/>
                  <a:pt x="1325776" y="296785"/>
                  <a:pt x="1325776" y="662888"/>
                </a:cubicBezTo>
                <a:cubicBezTo>
                  <a:pt x="1325776" y="1028991"/>
                  <a:pt x="1028991" y="1325776"/>
                  <a:pt x="662888" y="1325776"/>
                </a:cubicBezTo>
                <a:cubicBezTo>
                  <a:pt x="296785" y="1325776"/>
                  <a:pt x="0" y="1028991"/>
                  <a:pt x="0" y="662888"/>
                </a:cubicBezTo>
                <a:cubicBezTo>
                  <a:pt x="0" y="296785"/>
                  <a:pt x="296785" y="0"/>
                  <a:pt x="662888" y="0"/>
                </a:cubicBezTo>
                <a:close/>
              </a:path>
            </a:pathLst>
          </a:custGeom>
        </p:spPr>
      </p:pic>
      <p:grpSp>
        <p:nvGrpSpPr>
          <p:cNvPr id="31" name="组合 30"/>
          <p:cNvGrpSpPr/>
          <p:nvPr/>
        </p:nvGrpSpPr>
        <p:grpSpPr>
          <a:xfrm>
            <a:off x="1776427" y="4177628"/>
            <a:ext cx="2241974" cy="1518257"/>
            <a:chOff x="1181795" y="3344238"/>
            <a:chExt cx="2241974" cy="1518257"/>
          </a:xfrm>
        </p:grpSpPr>
        <p:sp>
          <p:nvSpPr>
            <p:cNvPr id="32" name="矩形 31"/>
            <p:cNvSpPr/>
            <p:nvPr/>
          </p:nvSpPr>
          <p:spPr>
            <a:xfrm>
              <a:off x="1278878" y="3677812"/>
              <a:ext cx="2047810" cy="118468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比起其他的软件，这个软件的动效很好，色彩也比较精神。但是色彩搭配上还可以进一步改进，多几种颜色搭配碰撞更好啦。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181795" y="33442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杨女士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87712" y="4177628"/>
            <a:ext cx="2241974" cy="1296658"/>
            <a:chOff x="1181795" y="3344238"/>
            <a:chExt cx="2241974" cy="1296658"/>
          </a:xfrm>
        </p:grpSpPr>
        <p:sp>
          <p:nvSpPr>
            <p:cNvPr id="35" name="矩形 34"/>
            <p:cNvSpPr/>
            <p:nvPr/>
          </p:nvSpPr>
          <p:spPr>
            <a:xfrm>
              <a:off x="1278878" y="3677812"/>
              <a:ext cx="2047810" cy="963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感觉软件很实用啊，真的想领养动物的时候可以在上面看，不用担心找不到什么动物协会之类的了。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181795" y="33442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何同学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177227" y="4177628"/>
            <a:ext cx="2241974" cy="1296658"/>
            <a:chOff x="1181795" y="3344238"/>
            <a:chExt cx="2241974" cy="1296658"/>
          </a:xfrm>
        </p:grpSpPr>
        <p:sp>
          <p:nvSpPr>
            <p:cNvPr id="38" name="矩形 37"/>
            <p:cNvSpPr/>
            <p:nvPr/>
          </p:nvSpPr>
          <p:spPr>
            <a:xfrm>
              <a:off x="1278878" y="3677812"/>
              <a:ext cx="2047810" cy="963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我觉得软件的使用指引可以添加一下，比如哪个页面是可以做什么的之类的，感觉功能挺多的，不错！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181795" y="33442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冯女士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3BF4C45-A03D-4EB6-8545-AB837A1244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18686"/>
          <a:stretch/>
        </p:blipFill>
        <p:spPr>
          <a:xfrm>
            <a:off x="5177986" y="2118172"/>
            <a:ext cx="1861425" cy="1441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659553" y="1299107"/>
            <a:ext cx="287290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PART 04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727700" y="2408954"/>
            <a:ext cx="736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743200" y="2571446"/>
            <a:ext cx="6705600" cy="892880"/>
            <a:chOff x="2755900" y="322045"/>
            <a:chExt cx="6705600" cy="892880"/>
          </a:xfrm>
        </p:grpSpPr>
        <p:sp>
          <p:nvSpPr>
            <p:cNvPr id="8" name="文本框 7"/>
            <p:cNvSpPr txBox="1"/>
            <p:nvPr/>
          </p:nvSpPr>
          <p:spPr>
            <a:xfrm>
              <a:off x="3938875" y="322045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团队分工及软件改进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755900" y="874191"/>
              <a:ext cx="6705600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Team division and improvement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一、</a:t>
            </a:r>
            <a:r>
              <a:rPr lang="" altLang="zh-CN" sz="2400" dirty="0">
                <a:solidFill>
                  <a:srgbClr val="E8A243"/>
                </a:solidFill>
                <a:cs typeface="+mn-ea"/>
                <a:sym typeface="+mn-lt"/>
              </a:rPr>
              <a:t>团队分工</a:t>
            </a:r>
            <a:endParaRPr kumimoji="0" lang="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Login 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and register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027738" y="1876291"/>
            <a:ext cx="3921326" cy="3432266"/>
            <a:chOff x="1565074" y="2073230"/>
            <a:chExt cx="3921326" cy="3432266"/>
          </a:xfrm>
        </p:grpSpPr>
        <p:sp>
          <p:nvSpPr>
            <p:cNvPr id="8" name="Freeform: Shape 3"/>
            <p:cNvSpPr/>
            <p:nvPr/>
          </p:nvSpPr>
          <p:spPr>
            <a:xfrm>
              <a:off x="1673500" y="2073230"/>
              <a:ext cx="3812900" cy="343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91" y="0"/>
                  </a:moveTo>
                  <a:cubicBezTo>
                    <a:pt x="14962" y="0"/>
                    <a:pt x="19247" y="4690"/>
                    <a:pt x="19375" y="10530"/>
                  </a:cubicBezTo>
                  <a:lnTo>
                    <a:pt x="21600" y="10530"/>
                  </a:lnTo>
                  <a:lnTo>
                    <a:pt x="18065" y="16006"/>
                  </a:lnTo>
                  <a:lnTo>
                    <a:pt x="14627" y="10530"/>
                  </a:lnTo>
                  <a:lnTo>
                    <a:pt x="16952" y="10530"/>
                  </a:lnTo>
                  <a:cubicBezTo>
                    <a:pt x="16825" y="6181"/>
                    <a:pt x="13624" y="2699"/>
                    <a:pt x="9691" y="2699"/>
                  </a:cubicBezTo>
                  <a:cubicBezTo>
                    <a:pt x="5677" y="2699"/>
                    <a:pt x="2423" y="6327"/>
                    <a:pt x="2423" y="10799"/>
                  </a:cubicBezTo>
                  <a:cubicBezTo>
                    <a:pt x="2423" y="15273"/>
                    <a:pt x="5677" y="18901"/>
                    <a:pt x="9691" y="18901"/>
                  </a:cubicBezTo>
                  <a:cubicBezTo>
                    <a:pt x="11300" y="18901"/>
                    <a:pt x="12788" y="18315"/>
                    <a:pt x="13991" y="17329"/>
                  </a:cubicBezTo>
                  <a:lnTo>
                    <a:pt x="15657" y="19310"/>
                  </a:lnTo>
                  <a:cubicBezTo>
                    <a:pt x="14013" y="20745"/>
                    <a:pt x="11941" y="21600"/>
                    <a:pt x="9691" y="21600"/>
                  </a:cubicBezTo>
                  <a:cubicBezTo>
                    <a:pt x="4339" y="21600"/>
                    <a:pt x="0" y="16766"/>
                    <a:pt x="0" y="10799"/>
                  </a:cubicBezTo>
                  <a:cubicBezTo>
                    <a:pt x="0" y="4836"/>
                    <a:pt x="4339" y="0"/>
                    <a:pt x="969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4"/>
            <p:cNvSpPr/>
            <p:nvPr/>
          </p:nvSpPr>
          <p:spPr>
            <a:xfrm>
              <a:off x="3924993" y="4660611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0" name="Oval 8"/>
            <p:cNvSpPr/>
            <p:nvPr/>
          </p:nvSpPr>
          <p:spPr>
            <a:xfrm>
              <a:off x="2196216" y="4676387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1" name="Oval 9"/>
            <p:cNvSpPr/>
            <p:nvPr/>
          </p:nvSpPr>
          <p:spPr>
            <a:xfrm>
              <a:off x="1565074" y="2807932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2" name="Oval 10"/>
            <p:cNvSpPr/>
            <p:nvPr/>
          </p:nvSpPr>
          <p:spPr>
            <a:xfrm>
              <a:off x="3925055" y="2219757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solidFill>
                    <a:schemeClr val="lt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86404" y="5308563"/>
            <a:ext cx="3274695" cy="607695"/>
            <a:chOff x="874712" y="3344238"/>
            <a:chExt cx="3274695" cy="607695"/>
          </a:xfrm>
        </p:grpSpPr>
        <p:sp>
          <p:nvSpPr>
            <p:cNvPr id="15" name="矩形 14"/>
            <p:cNvSpPr/>
            <p:nvPr/>
          </p:nvSpPr>
          <p:spPr>
            <a:xfrm>
              <a:off x="874712" y="3639513"/>
              <a:ext cx="3274695" cy="3124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团队讨论项目主题、分析需求、确定功能。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项目方向</a:t>
              </a:r>
            </a:p>
          </p:txBody>
        </p:sp>
      </p:grpSp>
      <p:grpSp>
        <p:nvGrpSpPr>
          <p:cNvPr id="38" name="组合 13"/>
          <p:cNvGrpSpPr/>
          <p:nvPr/>
        </p:nvGrpSpPr>
        <p:grpSpPr>
          <a:xfrm>
            <a:off x="7782059" y="1593813"/>
            <a:ext cx="3274695" cy="1492250"/>
            <a:chOff x="874712" y="3344238"/>
            <a:chExt cx="3274695" cy="1492250"/>
          </a:xfrm>
        </p:grpSpPr>
        <p:sp>
          <p:nvSpPr>
            <p:cNvPr id="39" name="矩形 14"/>
            <p:cNvSpPr/>
            <p:nvPr/>
          </p:nvSpPr>
          <p:spPr>
            <a:xfrm>
              <a:off x="874712" y="3639513"/>
              <a:ext cx="3274695" cy="1196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开发过程中，团队成员积极交流并解决开发过程中遇到的问题。在开发过程中以项目设计内容为基础结合实际进行一定程度的优化，如优化数据库设计时，通知团队成员优化方法并更新数据库文件。</a:t>
              </a:r>
            </a:p>
          </p:txBody>
        </p:sp>
        <p:sp>
          <p:nvSpPr>
            <p:cNvPr id="40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开发调整</a:t>
              </a:r>
            </a:p>
          </p:txBody>
        </p:sp>
      </p:grpSp>
      <p:sp>
        <p:nvSpPr>
          <p:cNvPr id="2" name="矩形 15"/>
          <p:cNvSpPr/>
          <p:nvPr/>
        </p:nvSpPr>
        <p:spPr>
          <a:xfrm>
            <a:off x="4659129" y="3362288"/>
            <a:ext cx="2241974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确定工作量</a:t>
            </a:r>
          </a:p>
        </p:txBody>
      </p:sp>
      <p:grpSp>
        <p:nvGrpSpPr>
          <p:cNvPr id="18" name="组合 13"/>
          <p:cNvGrpSpPr/>
          <p:nvPr/>
        </p:nvGrpSpPr>
        <p:grpSpPr>
          <a:xfrm>
            <a:off x="1511434" y="5085043"/>
            <a:ext cx="3274695" cy="1050290"/>
            <a:chOff x="874712" y="3344238"/>
            <a:chExt cx="3274695" cy="1050290"/>
          </a:xfrm>
        </p:grpSpPr>
        <p:sp>
          <p:nvSpPr>
            <p:cNvPr id="19" name="矩形 14"/>
            <p:cNvSpPr/>
            <p:nvPr/>
          </p:nvSpPr>
          <p:spPr>
            <a:xfrm>
              <a:off x="874712" y="3639513"/>
              <a:ext cx="327469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团队</a:t>
              </a:r>
              <a:r>
                <a:rPr lang="en-US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讨论设计移动应用界面、设计项目数据库模型，定制数据库文件。根据项目预估工作量定制开发计划、分配开发任务</a:t>
              </a:r>
            </a:p>
          </p:txBody>
        </p:sp>
        <p:sp>
          <p:nvSpPr>
            <p:cNvPr id="20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项目设计</a:t>
              </a:r>
            </a:p>
          </p:txBody>
        </p:sp>
      </p:grpSp>
      <p:grpSp>
        <p:nvGrpSpPr>
          <p:cNvPr id="21" name="组合 13"/>
          <p:cNvGrpSpPr/>
          <p:nvPr/>
        </p:nvGrpSpPr>
        <p:grpSpPr>
          <a:xfrm>
            <a:off x="651644" y="2422488"/>
            <a:ext cx="3274695" cy="1492250"/>
            <a:chOff x="874712" y="3344238"/>
            <a:chExt cx="3274695" cy="1492250"/>
          </a:xfrm>
        </p:grpSpPr>
        <p:sp>
          <p:nvSpPr>
            <p:cNvPr id="22" name="矩形 14"/>
            <p:cNvSpPr/>
            <p:nvPr/>
          </p:nvSpPr>
          <p:spPr>
            <a:xfrm>
              <a:off x="874712" y="3639513"/>
              <a:ext cx="3274695" cy="11969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团队成员根据功能分配开发任务，各成员完成指定任务的前后端开发，团队成员能相对充分学习前后端开发知识。开发过程中依照相同的数据库进行本地功能数据测试，大程度避免开发进度阻塞。</a:t>
              </a:r>
            </a:p>
          </p:txBody>
        </p:sp>
        <p:sp>
          <p:nvSpPr>
            <p:cNvPr id="23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项目</a:t>
              </a:r>
              <a:r>
                <a:rPr lang="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开发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457950" y="1949455"/>
            <a:ext cx="4387850" cy="1309569"/>
            <a:chOff x="874712" y="3344238"/>
            <a:chExt cx="4268293" cy="1309569"/>
          </a:xfrm>
        </p:grpSpPr>
        <p:sp>
          <p:nvSpPr>
            <p:cNvPr id="20" name="矩形 19"/>
            <p:cNvSpPr/>
            <p:nvPr/>
          </p:nvSpPr>
          <p:spPr>
            <a:xfrm>
              <a:off x="874712" y="3677812"/>
              <a:ext cx="4268293" cy="975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本软件开发过程中先明确了软件的功能，将软件的使用对象分为了三类：普通用户、组织成员以及区域管理者。其中</a:t>
              </a:r>
              <a:r>
                <a:rPr lang="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张</a:t>
              </a: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、</a:t>
              </a:r>
              <a:r>
                <a:rPr lang="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皱</a:t>
              </a: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合作负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责普通用户端的开发，</a:t>
              </a:r>
              <a:r>
                <a:rPr lang="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吴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负责组织成员端和</a:t>
              </a:r>
              <a:r>
                <a:rPr lang="" altLang="zh-CN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侯</a:t>
              </a: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负责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区域管理员端。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874712" y="33442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按功能分工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457950" y="3223346"/>
            <a:ext cx="4387850" cy="853460"/>
            <a:chOff x="874712" y="3344238"/>
            <a:chExt cx="4268293" cy="853460"/>
          </a:xfrm>
        </p:grpSpPr>
        <p:sp>
          <p:nvSpPr>
            <p:cNvPr id="23" name="矩形 22"/>
            <p:cNvSpPr/>
            <p:nvPr/>
          </p:nvSpPr>
          <p:spPr>
            <a:xfrm>
              <a:off x="874712" y="3677812"/>
              <a:ext cx="426829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本团队在开发过程中使用</a:t>
              </a:r>
              <a:r>
                <a:rPr lang="en-US" altLang="zh-CN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进行代码管理，提高了开发效率。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712" y="3344238"/>
              <a:ext cx="2415199" cy="3668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使用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github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进行代码管理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57950" y="4426116"/>
            <a:ext cx="4387850" cy="853460"/>
            <a:chOff x="874712" y="3344238"/>
            <a:chExt cx="4268293" cy="853460"/>
          </a:xfrm>
        </p:grpSpPr>
        <p:sp>
          <p:nvSpPr>
            <p:cNvPr id="26" name="矩形 25"/>
            <p:cNvSpPr/>
            <p:nvPr/>
          </p:nvSpPr>
          <p:spPr>
            <a:xfrm>
              <a:off x="874712" y="3677812"/>
              <a:ext cx="4268293" cy="5198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在开发过程中本团队保持交流，通过复用前端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控件以实现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风格的统一，通过后端技术的复用使开发进度加快。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74712" y="3344238"/>
              <a:ext cx="2241974" cy="3680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控件与后端技术复用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一、团队分工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division of labor of the team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" y="2764571"/>
            <a:ext cx="5848350" cy="156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47211" y="2116169"/>
            <a:ext cx="3489918" cy="3271438"/>
            <a:chOff x="4326832" y="2425416"/>
            <a:chExt cx="3489918" cy="3271438"/>
          </a:xfrm>
        </p:grpSpPr>
        <p:sp>
          <p:nvSpPr>
            <p:cNvPr id="7" name="任意多边形: 形状 6"/>
            <p:cNvSpPr/>
            <p:nvPr/>
          </p:nvSpPr>
          <p:spPr>
            <a:xfrm>
              <a:off x="4942965" y="3044326"/>
              <a:ext cx="2300891" cy="2300890"/>
            </a:xfrm>
            <a:custGeom>
              <a:avLst/>
              <a:gdLst>
                <a:gd name="connsiteX0" fmla="*/ 0 w 3116791"/>
                <a:gd name="connsiteY0" fmla="*/ 1558396 h 3116791"/>
                <a:gd name="connsiteX1" fmla="*/ 1558396 w 3116791"/>
                <a:gd name="connsiteY1" fmla="*/ 0 h 3116791"/>
                <a:gd name="connsiteX2" fmla="*/ 3116792 w 3116791"/>
                <a:gd name="connsiteY2" fmla="*/ 1558396 h 3116791"/>
                <a:gd name="connsiteX3" fmla="*/ 1558396 w 3116791"/>
                <a:gd name="connsiteY3" fmla="*/ 3116792 h 3116791"/>
                <a:gd name="connsiteX4" fmla="*/ 0 w 3116791"/>
                <a:gd name="connsiteY4" fmla="*/ 1558396 h 311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6791" h="3116791">
                  <a:moveTo>
                    <a:pt x="0" y="1558396"/>
                  </a:moveTo>
                  <a:cubicBezTo>
                    <a:pt x="0" y="697718"/>
                    <a:pt x="697718" y="0"/>
                    <a:pt x="1558396" y="0"/>
                  </a:cubicBezTo>
                  <a:cubicBezTo>
                    <a:pt x="2419074" y="0"/>
                    <a:pt x="3116792" y="697718"/>
                    <a:pt x="3116792" y="1558396"/>
                  </a:cubicBezTo>
                  <a:cubicBezTo>
                    <a:pt x="3116792" y="2419074"/>
                    <a:pt x="2419074" y="3116792"/>
                    <a:pt x="1558396" y="3116792"/>
                  </a:cubicBezTo>
                  <a:cubicBezTo>
                    <a:pt x="697718" y="3116792"/>
                    <a:pt x="0" y="2419074"/>
                    <a:pt x="0" y="1558396"/>
                  </a:cubicBezTo>
                  <a:close/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538993" tIns="538993" rIns="538993" bIns="538993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>
                <a:cs typeface="+mn-ea"/>
                <a:sym typeface="+mn-lt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9668571">
              <a:off x="4326832" y="3264951"/>
              <a:ext cx="1096428" cy="1032411"/>
            </a:xfrm>
            <a:custGeom>
              <a:avLst/>
              <a:gdLst>
                <a:gd name="connsiteX0" fmla="*/ 29102 w 2763588"/>
                <a:gd name="connsiteY0" fmla="*/ 2298707 h 2602231"/>
                <a:gd name="connsiteX1" fmla="*/ 1388002 w 2763588"/>
                <a:gd name="connsiteY1" fmla="*/ 7 h 2602231"/>
                <a:gd name="connsiteX2" fmla="*/ 2734202 w 2763588"/>
                <a:gd name="connsiteY2" fmla="*/ 2324107 h 2602231"/>
                <a:gd name="connsiteX3" fmla="*/ 29102 w 2763588"/>
                <a:gd name="connsiteY3" fmla="*/ 2298707 h 26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88" h="2602231">
                  <a:moveTo>
                    <a:pt x="29102" y="2298707"/>
                  </a:moveTo>
                  <a:cubicBezTo>
                    <a:pt x="-195265" y="1911357"/>
                    <a:pt x="937152" y="-4226"/>
                    <a:pt x="1388002" y="7"/>
                  </a:cubicBezTo>
                  <a:cubicBezTo>
                    <a:pt x="1838852" y="4240"/>
                    <a:pt x="2958569" y="1936757"/>
                    <a:pt x="2734202" y="2324107"/>
                  </a:cubicBezTo>
                  <a:cubicBezTo>
                    <a:pt x="2509835" y="2711457"/>
                    <a:pt x="253469" y="2686057"/>
                    <a:pt x="29102" y="229870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242365">
              <a:off x="5556539" y="2425416"/>
              <a:ext cx="1096428" cy="1032411"/>
            </a:xfrm>
            <a:custGeom>
              <a:avLst/>
              <a:gdLst>
                <a:gd name="connsiteX0" fmla="*/ 29102 w 2763588"/>
                <a:gd name="connsiteY0" fmla="*/ 2298707 h 2602231"/>
                <a:gd name="connsiteX1" fmla="*/ 1388002 w 2763588"/>
                <a:gd name="connsiteY1" fmla="*/ 7 h 2602231"/>
                <a:gd name="connsiteX2" fmla="*/ 2734202 w 2763588"/>
                <a:gd name="connsiteY2" fmla="*/ 2324107 h 2602231"/>
                <a:gd name="connsiteX3" fmla="*/ 29102 w 2763588"/>
                <a:gd name="connsiteY3" fmla="*/ 2298707 h 26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88" h="2602231">
                  <a:moveTo>
                    <a:pt x="29102" y="2298707"/>
                  </a:moveTo>
                  <a:cubicBezTo>
                    <a:pt x="-195265" y="1911357"/>
                    <a:pt x="937152" y="-4226"/>
                    <a:pt x="1388002" y="7"/>
                  </a:cubicBezTo>
                  <a:cubicBezTo>
                    <a:pt x="1838852" y="4240"/>
                    <a:pt x="2958569" y="1936757"/>
                    <a:pt x="2734202" y="2324107"/>
                  </a:cubicBezTo>
                  <a:cubicBezTo>
                    <a:pt x="2509835" y="2711457"/>
                    <a:pt x="253469" y="2686057"/>
                    <a:pt x="29102" y="2298707"/>
                  </a:cubicBezTo>
                  <a:close/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/>
            <p:cNvSpPr/>
            <p:nvPr/>
          </p:nvSpPr>
          <p:spPr>
            <a:xfrm rot="20345498">
              <a:off x="6720322" y="3262688"/>
              <a:ext cx="1096428" cy="1032411"/>
            </a:xfrm>
            <a:custGeom>
              <a:avLst/>
              <a:gdLst>
                <a:gd name="connsiteX0" fmla="*/ 29102 w 2763588"/>
                <a:gd name="connsiteY0" fmla="*/ 2298707 h 2602231"/>
                <a:gd name="connsiteX1" fmla="*/ 1388002 w 2763588"/>
                <a:gd name="connsiteY1" fmla="*/ 7 h 2602231"/>
                <a:gd name="connsiteX2" fmla="*/ 2734202 w 2763588"/>
                <a:gd name="connsiteY2" fmla="*/ 2324107 h 2602231"/>
                <a:gd name="connsiteX3" fmla="*/ 29102 w 2763588"/>
                <a:gd name="connsiteY3" fmla="*/ 2298707 h 26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88" h="2602231">
                  <a:moveTo>
                    <a:pt x="29102" y="2298707"/>
                  </a:moveTo>
                  <a:cubicBezTo>
                    <a:pt x="-195265" y="1911357"/>
                    <a:pt x="937152" y="-4226"/>
                    <a:pt x="1388002" y="7"/>
                  </a:cubicBezTo>
                  <a:cubicBezTo>
                    <a:pt x="1838852" y="4240"/>
                    <a:pt x="2958569" y="1936757"/>
                    <a:pt x="2734202" y="2324107"/>
                  </a:cubicBezTo>
                  <a:cubicBezTo>
                    <a:pt x="2509835" y="2711457"/>
                    <a:pt x="253469" y="2686057"/>
                    <a:pt x="29102" y="229870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9567772">
              <a:off x="6210424" y="4664443"/>
              <a:ext cx="1096428" cy="1032411"/>
            </a:xfrm>
            <a:custGeom>
              <a:avLst/>
              <a:gdLst>
                <a:gd name="connsiteX0" fmla="*/ 29102 w 2763588"/>
                <a:gd name="connsiteY0" fmla="*/ 2298707 h 2602231"/>
                <a:gd name="connsiteX1" fmla="*/ 1388002 w 2763588"/>
                <a:gd name="connsiteY1" fmla="*/ 7 h 2602231"/>
                <a:gd name="connsiteX2" fmla="*/ 2734202 w 2763588"/>
                <a:gd name="connsiteY2" fmla="*/ 2324107 h 2602231"/>
                <a:gd name="connsiteX3" fmla="*/ 29102 w 2763588"/>
                <a:gd name="connsiteY3" fmla="*/ 2298707 h 26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88" h="2602231">
                  <a:moveTo>
                    <a:pt x="29102" y="2298707"/>
                  </a:moveTo>
                  <a:cubicBezTo>
                    <a:pt x="-195265" y="1911357"/>
                    <a:pt x="937152" y="-4226"/>
                    <a:pt x="1388002" y="7"/>
                  </a:cubicBezTo>
                  <a:cubicBezTo>
                    <a:pt x="1838852" y="4240"/>
                    <a:pt x="2958569" y="1936757"/>
                    <a:pt x="2734202" y="2324107"/>
                  </a:cubicBezTo>
                  <a:cubicBezTo>
                    <a:pt x="2509835" y="2711457"/>
                    <a:pt x="253469" y="2686057"/>
                    <a:pt x="29102" y="2298707"/>
                  </a:cubicBezTo>
                  <a:close/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 rot="1335812">
              <a:off x="4879971" y="4664443"/>
              <a:ext cx="1096428" cy="1032411"/>
            </a:xfrm>
            <a:custGeom>
              <a:avLst/>
              <a:gdLst>
                <a:gd name="connsiteX0" fmla="*/ 29102 w 2763588"/>
                <a:gd name="connsiteY0" fmla="*/ 2298707 h 2602231"/>
                <a:gd name="connsiteX1" fmla="*/ 1388002 w 2763588"/>
                <a:gd name="connsiteY1" fmla="*/ 7 h 2602231"/>
                <a:gd name="connsiteX2" fmla="*/ 2734202 w 2763588"/>
                <a:gd name="connsiteY2" fmla="*/ 2324107 h 2602231"/>
                <a:gd name="connsiteX3" fmla="*/ 29102 w 2763588"/>
                <a:gd name="connsiteY3" fmla="*/ 2298707 h 2602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3588" h="2602231">
                  <a:moveTo>
                    <a:pt x="29102" y="2298707"/>
                  </a:moveTo>
                  <a:cubicBezTo>
                    <a:pt x="-195265" y="1911357"/>
                    <a:pt x="937152" y="-4226"/>
                    <a:pt x="1388002" y="7"/>
                  </a:cubicBezTo>
                  <a:cubicBezTo>
                    <a:pt x="1838852" y="4240"/>
                    <a:pt x="2958569" y="1936757"/>
                    <a:pt x="2734202" y="2324107"/>
                  </a:cubicBezTo>
                  <a:cubicBezTo>
                    <a:pt x="2509835" y="2711457"/>
                    <a:pt x="253469" y="2686057"/>
                    <a:pt x="29102" y="2298707"/>
                  </a:cubicBezTo>
                  <a:close/>
                </a:path>
              </a:pathLst>
            </a:custGeom>
            <a:solidFill>
              <a:srgbClr val="E8A243"/>
            </a:solidFill>
            <a:ln>
              <a:noFill/>
            </a:ln>
            <a:effectLst>
              <a:outerShdw blurRad="6477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5859202" y="2770127"/>
              <a:ext cx="468419" cy="467655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2672" tIns="272672" rIns="272672" bIns="272672" numCol="1" spcCol="127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045668" y="3648926"/>
              <a:ext cx="468419" cy="434093"/>
            </a:xfrm>
            <a:custGeom>
              <a:avLst/>
              <a:gdLst>
                <a:gd name="T0" fmla="*/ 5404 w 6827"/>
                <a:gd name="T1" fmla="*/ 0 h 6336"/>
                <a:gd name="T2" fmla="*/ 1422 w 6827"/>
                <a:gd name="T3" fmla="*/ 0 h 6336"/>
                <a:gd name="T4" fmla="*/ 0 w 6827"/>
                <a:gd name="T5" fmla="*/ 1422 h 6336"/>
                <a:gd name="T6" fmla="*/ 0 w 6827"/>
                <a:gd name="T7" fmla="*/ 3698 h 6336"/>
                <a:gd name="T8" fmla="*/ 1422 w 6827"/>
                <a:gd name="T9" fmla="*/ 5120 h 6336"/>
                <a:gd name="T10" fmla="*/ 2276 w 6827"/>
                <a:gd name="T11" fmla="*/ 5120 h 6336"/>
                <a:gd name="T12" fmla="*/ 2560 w 6827"/>
                <a:gd name="T13" fmla="*/ 4836 h 6336"/>
                <a:gd name="T14" fmla="*/ 2276 w 6827"/>
                <a:gd name="T15" fmla="*/ 4551 h 6336"/>
                <a:gd name="T16" fmla="*/ 1422 w 6827"/>
                <a:gd name="T17" fmla="*/ 4551 h 6336"/>
                <a:gd name="T18" fmla="*/ 569 w 6827"/>
                <a:gd name="T19" fmla="*/ 3698 h 6336"/>
                <a:gd name="T20" fmla="*/ 569 w 6827"/>
                <a:gd name="T21" fmla="*/ 1422 h 6336"/>
                <a:gd name="T22" fmla="*/ 1422 w 6827"/>
                <a:gd name="T23" fmla="*/ 569 h 6336"/>
                <a:gd name="T24" fmla="*/ 5404 w 6827"/>
                <a:gd name="T25" fmla="*/ 569 h 6336"/>
                <a:gd name="T26" fmla="*/ 6258 w 6827"/>
                <a:gd name="T27" fmla="*/ 1422 h 6336"/>
                <a:gd name="T28" fmla="*/ 6258 w 6827"/>
                <a:gd name="T29" fmla="*/ 3698 h 6336"/>
                <a:gd name="T30" fmla="*/ 5404 w 6827"/>
                <a:gd name="T31" fmla="*/ 4551 h 6336"/>
                <a:gd name="T32" fmla="*/ 5404 w 6827"/>
                <a:gd name="T33" fmla="*/ 3698 h 6336"/>
                <a:gd name="T34" fmla="*/ 4962 w 6827"/>
                <a:gd name="T35" fmla="*/ 3461 h 6336"/>
                <a:gd name="T36" fmla="*/ 3256 w 6827"/>
                <a:gd name="T37" fmla="*/ 4599 h 6336"/>
                <a:gd name="T38" fmla="*/ 3256 w 6827"/>
                <a:gd name="T39" fmla="*/ 5072 h 6336"/>
                <a:gd name="T40" fmla="*/ 4962 w 6827"/>
                <a:gd name="T41" fmla="*/ 6210 h 6336"/>
                <a:gd name="T42" fmla="*/ 5404 w 6827"/>
                <a:gd name="T43" fmla="*/ 5974 h 6336"/>
                <a:gd name="T44" fmla="*/ 5404 w 6827"/>
                <a:gd name="T45" fmla="*/ 5120 h 6336"/>
                <a:gd name="T46" fmla="*/ 6827 w 6827"/>
                <a:gd name="T47" fmla="*/ 3698 h 6336"/>
                <a:gd name="T48" fmla="*/ 6827 w 6827"/>
                <a:gd name="T49" fmla="*/ 1422 h 6336"/>
                <a:gd name="T50" fmla="*/ 5404 w 6827"/>
                <a:gd name="T51" fmla="*/ 0 h 6336"/>
                <a:gd name="T52" fmla="*/ 4836 w 6827"/>
                <a:gd name="T53" fmla="*/ 5442 h 6336"/>
                <a:gd name="T54" fmla="*/ 3926 w 6827"/>
                <a:gd name="T55" fmla="*/ 4836 h 6336"/>
                <a:gd name="T56" fmla="*/ 4836 w 6827"/>
                <a:gd name="T57" fmla="*/ 4229 h 6336"/>
                <a:gd name="T58" fmla="*/ 4836 w 6827"/>
                <a:gd name="T59" fmla="*/ 5442 h 6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27" h="6336">
                  <a:moveTo>
                    <a:pt x="5404" y="0"/>
                  </a:moveTo>
                  <a:lnTo>
                    <a:pt x="1422" y="0"/>
                  </a:lnTo>
                  <a:cubicBezTo>
                    <a:pt x="637" y="0"/>
                    <a:pt x="0" y="637"/>
                    <a:pt x="0" y="1422"/>
                  </a:cubicBezTo>
                  <a:lnTo>
                    <a:pt x="0" y="3698"/>
                  </a:lnTo>
                  <a:cubicBezTo>
                    <a:pt x="0" y="4483"/>
                    <a:pt x="637" y="5120"/>
                    <a:pt x="1422" y="5120"/>
                  </a:cubicBezTo>
                  <a:lnTo>
                    <a:pt x="2276" y="5120"/>
                  </a:lnTo>
                  <a:cubicBezTo>
                    <a:pt x="2433" y="5120"/>
                    <a:pt x="2560" y="4993"/>
                    <a:pt x="2560" y="4836"/>
                  </a:cubicBezTo>
                  <a:cubicBezTo>
                    <a:pt x="2560" y="4679"/>
                    <a:pt x="2433" y="4551"/>
                    <a:pt x="2276" y="4551"/>
                  </a:cubicBezTo>
                  <a:lnTo>
                    <a:pt x="1422" y="4551"/>
                  </a:lnTo>
                  <a:cubicBezTo>
                    <a:pt x="951" y="4551"/>
                    <a:pt x="569" y="4169"/>
                    <a:pt x="569" y="3698"/>
                  </a:cubicBezTo>
                  <a:lnTo>
                    <a:pt x="569" y="1422"/>
                  </a:lnTo>
                  <a:cubicBezTo>
                    <a:pt x="569" y="951"/>
                    <a:pt x="951" y="569"/>
                    <a:pt x="1422" y="569"/>
                  </a:cubicBezTo>
                  <a:lnTo>
                    <a:pt x="5404" y="569"/>
                  </a:lnTo>
                  <a:cubicBezTo>
                    <a:pt x="5876" y="569"/>
                    <a:pt x="6258" y="951"/>
                    <a:pt x="6258" y="1422"/>
                  </a:cubicBezTo>
                  <a:lnTo>
                    <a:pt x="6258" y="3698"/>
                  </a:lnTo>
                  <a:cubicBezTo>
                    <a:pt x="6258" y="4169"/>
                    <a:pt x="5876" y="4551"/>
                    <a:pt x="5404" y="4551"/>
                  </a:cubicBezTo>
                  <a:lnTo>
                    <a:pt x="5404" y="3698"/>
                  </a:lnTo>
                  <a:cubicBezTo>
                    <a:pt x="5404" y="3471"/>
                    <a:pt x="5151" y="3335"/>
                    <a:pt x="4962" y="3461"/>
                  </a:cubicBezTo>
                  <a:lnTo>
                    <a:pt x="3256" y="4599"/>
                  </a:lnTo>
                  <a:cubicBezTo>
                    <a:pt x="3087" y="4712"/>
                    <a:pt x="3087" y="4960"/>
                    <a:pt x="3256" y="5072"/>
                  </a:cubicBezTo>
                  <a:lnTo>
                    <a:pt x="4962" y="6210"/>
                  </a:lnTo>
                  <a:cubicBezTo>
                    <a:pt x="5151" y="6336"/>
                    <a:pt x="5404" y="6201"/>
                    <a:pt x="5404" y="5974"/>
                  </a:cubicBezTo>
                  <a:lnTo>
                    <a:pt x="5404" y="5120"/>
                  </a:lnTo>
                  <a:cubicBezTo>
                    <a:pt x="6190" y="5120"/>
                    <a:pt x="6827" y="4483"/>
                    <a:pt x="6827" y="3698"/>
                  </a:cubicBezTo>
                  <a:lnTo>
                    <a:pt x="6827" y="1422"/>
                  </a:lnTo>
                  <a:cubicBezTo>
                    <a:pt x="6827" y="637"/>
                    <a:pt x="6190" y="0"/>
                    <a:pt x="5404" y="0"/>
                  </a:cubicBezTo>
                  <a:close/>
                  <a:moveTo>
                    <a:pt x="4836" y="5442"/>
                  </a:moveTo>
                  <a:lnTo>
                    <a:pt x="3926" y="4836"/>
                  </a:lnTo>
                  <a:lnTo>
                    <a:pt x="4836" y="4229"/>
                  </a:lnTo>
                  <a:lnTo>
                    <a:pt x="4836" y="54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2672" tIns="272672" rIns="272672" bIns="272672" numCol="1" spcCol="127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6592479" y="5033589"/>
              <a:ext cx="468419" cy="454317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2672" tIns="272672" rIns="272672" bIns="272672" numCol="1" spcCol="127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5129511" y="5026539"/>
              <a:ext cx="461248" cy="468419"/>
            </a:xfrm>
            <a:custGeom>
              <a:avLst/>
              <a:gdLst>
                <a:gd name="connsiteX0" fmla="*/ 87620 w 596114"/>
                <a:gd name="connsiteY0" fmla="*/ 437153 h 605381"/>
                <a:gd name="connsiteX1" fmla="*/ 147471 w 596114"/>
                <a:gd name="connsiteY1" fmla="*/ 437153 h 605381"/>
                <a:gd name="connsiteX2" fmla="*/ 155808 w 596114"/>
                <a:gd name="connsiteY2" fmla="*/ 476105 h 605381"/>
                <a:gd name="connsiteX3" fmla="*/ 87620 w 596114"/>
                <a:gd name="connsiteY3" fmla="*/ 476105 h 605381"/>
                <a:gd name="connsiteX4" fmla="*/ 68166 w 596114"/>
                <a:gd name="connsiteY4" fmla="*/ 456679 h 605381"/>
                <a:gd name="connsiteX5" fmla="*/ 87620 w 596114"/>
                <a:gd name="connsiteY5" fmla="*/ 437153 h 605381"/>
                <a:gd name="connsiteX6" fmla="*/ 241113 w 596114"/>
                <a:gd name="connsiteY6" fmla="*/ 372802 h 605381"/>
                <a:gd name="connsiteX7" fmla="*/ 230888 w 596114"/>
                <a:gd name="connsiteY7" fmla="*/ 419692 h 605381"/>
                <a:gd name="connsiteX8" fmla="*/ 277846 w 596114"/>
                <a:gd name="connsiteY8" fmla="*/ 409481 h 605381"/>
                <a:gd name="connsiteX9" fmla="*/ 87625 w 596114"/>
                <a:gd name="connsiteY9" fmla="*/ 339420 h 605381"/>
                <a:gd name="connsiteX10" fmla="*/ 168439 w 596114"/>
                <a:gd name="connsiteY10" fmla="*/ 339420 h 605381"/>
                <a:gd name="connsiteX11" fmla="*/ 160000 w 596114"/>
                <a:gd name="connsiteY11" fmla="*/ 378372 h 605381"/>
                <a:gd name="connsiteX12" fmla="*/ 87625 w 596114"/>
                <a:gd name="connsiteY12" fmla="*/ 378372 h 605381"/>
                <a:gd name="connsiteX13" fmla="*/ 68166 w 596114"/>
                <a:gd name="connsiteY13" fmla="*/ 358946 h 605381"/>
                <a:gd name="connsiteX14" fmla="*/ 87625 w 596114"/>
                <a:gd name="connsiteY14" fmla="*/ 339420 h 605381"/>
                <a:gd name="connsiteX15" fmla="*/ 87622 w 596114"/>
                <a:gd name="connsiteY15" fmla="*/ 241687 h 605381"/>
                <a:gd name="connsiteX16" fmla="*/ 239005 w 596114"/>
                <a:gd name="connsiteY16" fmla="*/ 241687 h 605381"/>
                <a:gd name="connsiteX17" fmla="*/ 199993 w 596114"/>
                <a:gd name="connsiteY17" fmla="*/ 280639 h 605381"/>
                <a:gd name="connsiteX18" fmla="*/ 87622 w 596114"/>
                <a:gd name="connsiteY18" fmla="*/ 280639 h 605381"/>
                <a:gd name="connsiteX19" fmla="*/ 68166 w 596114"/>
                <a:gd name="connsiteY19" fmla="*/ 261213 h 605381"/>
                <a:gd name="connsiteX20" fmla="*/ 87622 w 596114"/>
                <a:gd name="connsiteY20" fmla="*/ 241687 h 605381"/>
                <a:gd name="connsiteX21" fmla="*/ 87627 w 596114"/>
                <a:gd name="connsiteY21" fmla="*/ 143954 h 605381"/>
                <a:gd name="connsiteX22" fmla="*/ 336949 w 596114"/>
                <a:gd name="connsiteY22" fmla="*/ 143954 h 605381"/>
                <a:gd name="connsiteX23" fmla="*/ 297927 w 596114"/>
                <a:gd name="connsiteY23" fmla="*/ 182906 h 605381"/>
                <a:gd name="connsiteX24" fmla="*/ 87627 w 596114"/>
                <a:gd name="connsiteY24" fmla="*/ 182906 h 605381"/>
                <a:gd name="connsiteX25" fmla="*/ 68166 w 596114"/>
                <a:gd name="connsiteY25" fmla="*/ 163480 h 605381"/>
                <a:gd name="connsiteX26" fmla="*/ 87627 w 596114"/>
                <a:gd name="connsiteY26" fmla="*/ 143954 h 605381"/>
                <a:gd name="connsiteX27" fmla="*/ 515787 w 596114"/>
                <a:gd name="connsiteY27" fmla="*/ 93955 h 605381"/>
                <a:gd name="connsiteX28" fmla="*/ 484936 w 596114"/>
                <a:gd name="connsiteY28" fmla="*/ 106334 h 605381"/>
                <a:gd name="connsiteX29" fmla="*/ 257196 w 596114"/>
                <a:gd name="connsiteY29" fmla="*/ 333744 h 605381"/>
                <a:gd name="connsiteX30" fmla="*/ 316961 w 596114"/>
                <a:gd name="connsiteY30" fmla="*/ 393422 h 605381"/>
                <a:gd name="connsiteX31" fmla="*/ 544701 w 596114"/>
                <a:gd name="connsiteY31" fmla="*/ 166012 h 605381"/>
                <a:gd name="connsiteX32" fmla="*/ 546190 w 596114"/>
                <a:gd name="connsiteY32" fmla="*/ 107821 h 605381"/>
                <a:gd name="connsiteX33" fmla="*/ 515787 w 596114"/>
                <a:gd name="connsiteY33" fmla="*/ 93955 h 605381"/>
                <a:gd name="connsiteX34" fmla="*/ 515178 w 596114"/>
                <a:gd name="connsiteY34" fmla="*/ 54984 h 605381"/>
                <a:gd name="connsiteX35" fmla="*/ 573094 w 596114"/>
                <a:gd name="connsiteY35" fmla="*/ 79668 h 605381"/>
                <a:gd name="connsiteX36" fmla="*/ 572300 w 596114"/>
                <a:gd name="connsiteY36" fmla="*/ 193571 h 605381"/>
                <a:gd name="connsiteX37" fmla="*/ 330760 w 596114"/>
                <a:gd name="connsiteY37" fmla="*/ 434760 h 605381"/>
                <a:gd name="connsiteX38" fmla="*/ 321031 w 596114"/>
                <a:gd name="connsiteY38" fmla="*/ 440014 h 605381"/>
                <a:gd name="connsiteX39" fmla="*/ 209543 w 596114"/>
                <a:gd name="connsiteY39" fmla="*/ 464202 h 605381"/>
                <a:gd name="connsiteX40" fmla="*/ 191674 w 596114"/>
                <a:gd name="connsiteY40" fmla="*/ 458849 h 605381"/>
                <a:gd name="connsiteX41" fmla="*/ 186412 w 596114"/>
                <a:gd name="connsiteY41" fmla="*/ 441005 h 605381"/>
                <a:gd name="connsiteX42" fmla="*/ 210536 w 596114"/>
                <a:gd name="connsiteY42" fmla="*/ 329680 h 605381"/>
                <a:gd name="connsiteX43" fmla="*/ 215798 w 596114"/>
                <a:gd name="connsiteY43" fmla="*/ 319965 h 605381"/>
                <a:gd name="connsiteX44" fmla="*/ 457338 w 596114"/>
                <a:gd name="connsiteY44" fmla="*/ 78776 h 605381"/>
                <a:gd name="connsiteX45" fmla="*/ 515178 w 596114"/>
                <a:gd name="connsiteY45" fmla="*/ 54984 h 605381"/>
                <a:gd name="connsiteX46" fmla="*/ 42688 w 596114"/>
                <a:gd name="connsiteY46" fmla="*/ 0 h 605381"/>
                <a:gd name="connsiteX47" fmla="*/ 398388 w 596114"/>
                <a:gd name="connsiteY47" fmla="*/ 0 h 605381"/>
                <a:gd name="connsiteX48" fmla="*/ 441076 w 596114"/>
                <a:gd name="connsiteY48" fmla="*/ 41337 h 605381"/>
                <a:gd name="connsiteX49" fmla="*/ 402160 w 596114"/>
                <a:gd name="connsiteY49" fmla="*/ 78907 h 605381"/>
                <a:gd name="connsiteX50" fmla="*/ 402160 w 596114"/>
                <a:gd name="connsiteY50" fmla="*/ 42625 h 605381"/>
                <a:gd name="connsiteX51" fmla="*/ 398388 w 596114"/>
                <a:gd name="connsiteY51" fmla="*/ 38958 h 605381"/>
                <a:gd name="connsiteX52" fmla="*/ 42688 w 596114"/>
                <a:gd name="connsiteY52" fmla="*/ 38958 h 605381"/>
                <a:gd name="connsiteX53" fmla="*/ 39015 w 596114"/>
                <a:gd name="connsiteY53" fmla="*/ 42625 h 605381"/>
                <a:gd name="connsiteX54" fmla="*/ 39015 w 596114"/>
                <a:gd name="connsiteY54" fmla="*/ 562656 h 605381"/>
                <a:gd name="connsiteX55" fmla="*/ 42688 w 596114"/>
                <a:gd name="connsiteY55" fmla="*/ 566423 h 605381"/>
                <a:gd name="connsiteX56" fmla="*/ 398388 w 596114"/>
                <a:gd name="connsiteY56" fmla="*/ 566423 h 605381"/>
                <a:gd name="connsiteX57" fmla="*/ 402160 w 596114"/>
                <a:gd name="connsiteY57" fmla="*/ 562656 h 605381"/>
                <a:gd name="connsiteX58" fmla="*/ 402160 w 596114"/>
                <a:gd name="connsiteY58" fmla="*/ 418622 h 605381"/>
                <a:gd name="connsiteX59" fmla="*/ 441175 w 596114"/>
                <a:gd name="connsiteY59" fmla="*/ 379664 h 605381"/>
                <a:gd name="connsiteX60" fmla="*/ 441175 w 596114"/>
                <a:gd name="connsiteY60" fmla="*/ 562656 h 605381"/>
                <a:gd name="connsiteX61" fmla="*/ 398388 w 596114"/>
                <a:gd name="connsiteY61" fmla="*/ 605381 h 605381"/>
                <a:gd name="connsiteX62" fmla="*/ 42688 w 596114"/>
                <a:gd name="connsiteY62" fmla="*/ 605381 h 605381"/>
                <a:gd name="connsiteX63" fmla="*/ 0 w 596114"/>
                <a:gd name="connsiteY63" fmla="*/ 562656 h 605381"/>
                <a:gd name="connsiteX64" fmla="*/ 0 w 596114"/>
                <a:gd name="connsiteY64" fmla="*/ 42625 h 605381"/>
                <a:gd name="connsiteX65" fmla="*/ 42688 w 596114"/>
                <a:gd name="connsiteY65" fmla="*/ 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96114" h="605381">
                  <a:moveTo>
                    <a:pt x="87620" y="437153"/>
                  </a:moveTo>
                  <a:lnTo>
                    <a:pt x="147471" y="437153"/>
                  </a:lnTo>
                  <a:cubicBezTo>
                    <a:pt x="145585" y="450930"/>
                    <a:pt x="148562" y="464608"/>
                    <a:pt x="155808" y="476105"/>
                  </a:cubicBezTo>
                  <a:lnTo>
                    <a:pt x="87620" y="476105"/>
                  </a:lnTo>
                  <a:cubicBezTo>
                    <a:pt x="76900" y="476105"/>
                    <a:pt x="68166" y="467383"/>
                    <a:pt x="68166" y="456679"/>
                  </a:cubicBezTo>
                  <a:cubicBezTo>
                    <a:pt x="68166" y="445875"/>
                    <a:pt x="76900" y="437153"/>
                    <a:pt x="87620" y="437153"/>
                  </a:cubicBezTo>
                  <a:close/>
                  <a:moveTo>
                    <a:pt x="241113" y="372802"/>
                  </a:moveTo>
                  <a:lnTo>
                    <a:pt x="230888" y="419692"/>
                  </a:lnTo>
                  <a:lnTo>
                    <a:pt x="277846" y="409481"/>
                  </a:lnTo>
                  <a:close/>
                  <a:moveTo>
                    <a:pt x="87625" y="339420"/>
                  </a:moveTo>
                  <a:lnTo>
                    <a:pt x="168439" y="339420"/>
                  </a:lnTo>
                  <a:lnTo>
                    <a:pt x="160000" y="378372"/>
                  </a:lnTo>
                  <a:lnTo>
                    <a:pt x="87625" y="378372"/>
                  </a:lnTo>
                  <a:cubicBezTo>
                    <a:pt x="76903" y="378372"/>
                    <a:pt x="68166" y="369650"/>
                    <a:pt x="68166" y="358946"/>
                  </a:cubicBezTo>
                  <a:cubicBezTo>
                    <a:pt x="68166" y="348142"/>
                    <a:pt x="76903" y="339420"/>
                    <a:pt x="87625" y="339420"/>
                  </a:cubicBezTo>
                  <a:close/>
                  <a:moveTo>
                    <a:pt x="87622" y="241687"/>
                  </a:moveTo>
                  <a:lnTo>
                    <a:pt x="239005" y="241687"/>
                  </a:lnTo>
                  <a:lnTo>
                    <a:pt x="199993" y="280639"/>
                  </a:lnTo>
                  <a:lnTo>
                    <a:pt x="87622" y="280639"/>
                  </a:lnTo>
                  <a:cubicBezTo>
                    <a:pt x="76902" y="280639"/>
                    <a:pt x="68166" y="271917"/>
                    <a:pt x="68166" y="261213"/>
                  </a:cubicBezTo>
                  <a:cubicBezTo>
                    <a:pt x="68166" y="250409"/>
                    <a:pt x="76902" y="241687"/>
                    <a:pt x="87622" y="241687"/>
                  </a:cubicBezTo>
                  <a:close/>
                  <a:moveTo>
                    <a:pt x="87627" y="143954"/>
                  </a:moveTo>
                  <a:lnTo>
                    <a:pt x="336949" y="143954"/>
                  </a:lnTo>
                  <a:lnTo>
                    <a:pt x="297927" y="182906"/>
                  </a:lnTo>
                  <a:lnTo>
                    <a:pt x="87627" y="182906"/>
                  </a:lnTo>
                  <a:cubicBezTo>
                    <a:pt x="76904" y="182906"/>
                    <a:pt x="68166" y="174184"/>
                    <a:pt x="68166" y="163480"/>
                  </a:cubicBezTo>
                  <a:cubicBezTo>
                    <a:pt x="68166" y="152676"/>
                    <a:pt x="76904" y="143954"/>
                    <a:pt x="87627" y="143954"/>
                  </a:cubicBezTo>
                  <a:close/>
                  <a:moveTo>
                    <a:pt x="515787" y="93955"/>
                  </a:moveTo>
                  <a:cubicBezTo>
                    <a:pt x="504643" y="93695"/>
                    <a:pt x="493425" y="97809"/>
                    <a:pt x="484936" y="106334"/>
                  </a:cubicBezTo>
                  <a:lnTo>
                    <a:pt x="257196" y="333744"/>
                  </a:lnTo>
                  <a:lnTo>
                    <a:pt x="316961" y="393422"/>
                  </a:lnTo>
                  <a:lnTo>
                    <a:pt x="544701" y="166012"/>
                  </a:lnTo>
                  <a:cubicBezTo>
                    <a:pt x="560784" y="149953"/>
                    <a:pt x="561082" y="124376"/>
                    <a:pt x="546190" y="107821"/>
                  </a:cubicBezTo>
                  <a:cubicBezTo>
                    <a:pt x="538000" y="98850"/>
                    <a:pt x="526930" y="94215"/>
                    <a:pt x="515787" y="93955"/>
                  </a:cubicBezTo>
                  <a:close/>
                  <a:moveTo>
                    <a:pt x="515178" y="54984"/>
                  </a:moveTo>
                  <a:cubicBezTo>
                    <a:pt x="536138" y="55083"/>
                    <a:pt x="557110" y="63262"/>
                    <a:pt x="573094" y="79668"/>
                  </a:cubicBezTo>
                  <a:cubicBezTo>
                    <a:pt x="603870" y="111291"/>
                    <a:pt x="603969" y="161948"/>
                    <a:pt x="572300" y="193571"/>
                  </a:cubicBezTo>
                  <a:lnTo>
                    <a:pt x="330760" y="434760"/>
                  </a:lnTo>
                  <a:cubicBezTo>
                    <a:pt x="328179" y="437337"/>
                    <a:pt x="324704" y="439221"/>
                    <a:pt x="321031" y="440014"/>
                  </a:cubicBezTo>
                  <a:lnTo>
                    <a:pt x="209543" y="464202"/>
                  </a:lnTo>
                  <a:cubicBezTo>
                    <a:pt x="203090" y="465590"/>
                    <a:pt x="196340" y="463607"/>
                    <a:pt x="191674" y="458849"/>
                  </a:cubicBezTo>
                  <a:cubicBezTo>
                    <a:pt x="186908" y="454190"/>
                    <a:pt x="185022" y="447350"/>
                    <a:pt x="186412" y="441005"/>
                  </a:cubicBezTo>
                  <a:lnTo>
                    <a:pt x="210536" y="329680"/>
                  </a:lnTo>
                  <a:cubicBezTo>
                    <a:pt x="211330" y="325913"/>
                    <a:pt x="213217" y="322542"/>
                    <a:pt x="215798" y="319965"/>
                  </a:cubicBezTo>
                  <a:cubicBezTo>
                    <a:pt x="225825" y="310051"/>
                    <a:pt x="439369" y="96719"/>
                    <a:pt x="457338" y="78776"/>
                  </a:cubicBezTo>
                  <a:cubicBezTo>
                    <a:pt x="473271" y="62865"/>
                    <a:pt x="494219" y="54885"/>
                    <a:pt x="515178" y="54984"/>
                  </a:cubicBezTo>
                  <a:close/>
                  <a:moveTo>
                    <a:pt x="42688" y="0"/>
                  </a:moveTo>
                  <a:lnTo>
                    <a:pt x="398388" y="0"/>
                  </a:lnTo>
                  <a:cubicBezTo>
                    <a:pt x="421519" y="0"/>
                    <a:pt x="440381" y="18438"/>
                    <a:pt x="441076" y="41337"/>
                  </a:cubicBezTo>
                  <a:lnTo>
                    <a:pt x="402160" y="78907"/>
                  </a:lnTo>
                  <a:lnTo>
                    <a:pt x="402160" y="42625"/>
                  </a:lnTo>
                  <a:cubicBezTo>
                    <a:pt x="402160" y="40643"/>
                    <a:pt x="400473" y="38958"/>
                    <a:pt x="398388" y="38958"/>
                  </a:cubicBezTo>
                  <a:lnTo>
                    <a:pt x="42688" y="38958"/>
                  </a:lnTo>
                  <a:cubicBezTo>
                    <a:pt x="40702" y="38958"/>
                    <a:pt x="39015" y="40643"/>
                    <a:pt x="39015" y="42625"/>
                  </a:cubicBezTo>
                  <a:lnTo>
                    <a:pt x="39015" y="562656"/>
                  </a:lnTo>
                  <a:cubicBezTo>
                    <a:pt x="39015" y="564738"/>
                    <a:pt x="40702" y="566423"/>
                    <a:pt x="42688" y="566423"/>
                  </a:cubicBezTo>
                  <a:lnTo>
                    <a:pt x="398388" y="566423"/>
                  </a:lnTo>
                  <a:cubicBezTo>
                    <a:pt x="400473" y="566423"/>
                    <a:pt x="402160" y="564738"/>
                    <a:pt x="402160" y="562656"/>
                  </a:cubicBezTo>
                  <a:lnTo>
                    <a:pt x="402160" y="418622"/>
                  </a:lnTo>
                  <a:lnTo>
                    <a:pt x="441175" y="379664"/>
                  </a:lnTo>
                  <a:lnTo>
                    <a:pt x="441175" y="562656"/>
                  </a:lnTo>
                  <a:cubicBezTo>
                    <a:pt x="441175" y="586249"/>
                    <a:pt x="422015" y="605381"/>
                    <a:pt x="398388" y="605381"/>
                  </a:cubicBezTo>
                  <a:lnTo>
                    <a:pt x="42688" y="605381"/>
                  </a:lnTo>
                  <a:cubicBezTo>
                    <a:pt x="19160" y="605381"/>
                    <a:pt x="0" y="586249"/>
                    <a:pt x="0" y="562656"/>
                  </a:cubicBezTo>
                  <a:lnTo>
                    <a:pt x="0" y="42625"/>
                  </a:lnTo>
                  <a:cubicBezTo>
                    <a:pt x="0" y="19132"/>
                    <a:pt x="19160" y="0"/>
                    <a:pt x="426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72672" tIns="272672" rIns="272672" bIns="272672" numCol="1" spcCol="127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3500" kern="1200"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4672734" y="3649683"/>
              <a:ext cx="468419" cy="432579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10772" tIns="310772" rIns="310772" bIns="310772" numCol="1" spcCol="127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500" kern="120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76432" y="1793280"/>
            <a:ext cx="2850118" cy="874130"/>
            <a:chOff x="3159911" y="3408233"/>
            <a:chExt cx="1928395" cy="874130"/>
          </a:xfrm>
        </p:grpSpPr>
        <p:sp>
          <p:nvSpPr>
            <p:cNvPr id="19" name="矩形 18"/>
            <p:cNvSpPr/>
            <p:nvPr/>
          </p:nvSpPr>
          <p:spPr bwMode="auto">
            <a:xfrm>
              <a:off x="3165095" y="3731122"/>
              <a:ext cx="1923211" cy="5512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前端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进行调整，统一使用扁平化的风格，调整各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控件的不协调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统一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风格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140978" y="1793280"/>
            <a:ext cx="2774592" cy="632526"/>
            <a:chOff x="2989371" y="3408233"/>
            <a:chExt cx="1877294" cy="632526"/>
          </a:xfrm>
        </p:grpSpPr>
        <p:sp>
          <p:nvSpPr>
            <p:cNvPr id="22" name="矩形 21"/>
            <p:cNvSpPr/>
            <p:nvPr/>
          </p:nvSpPr>
          <p:spPr bwMode="auto">
            <a:xfrm>
              <a:off x="2989371" y="3731122"/>
              <a:ext cx="1877294" cy="3096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采用更多的色彩进行搭配，避免色调单一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颜色风格修改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76432" y="3171492"/>
            <a:ext cx="2850118" cy="874130"/>
            <a:chOff x="3159911" y="3408233"/>
            <a:chExt cx="1928395" cy="874130"/>
          </a:xfrm>
        </p:grpSpPr>
        <p:sp>
          <p:nvSpPr>
            <p:cNvPr id="25" name="矩形 24"/>
            <p:cNvSpPr/>
            <p:nvPr/>
          </p:nvSpPr>
          <p:spPr bwMode="auto">
            <a:xfrm>
              <a:off x="3165095" y="3731122"/>
              <a:ext cx="1923211" cy="5512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针对用户反馈的结果，我们后期决定在软件上添加用户的使用指引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增加用户使用引导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40978" y="3171492"/>
            <a:ext cx="2774592" cy="874130"/>
            <a:chOff x="2989371" y="3408233"/>
            <a:chExt cx="1877294" cy="874130"/>
          </a:xfrm>
        </p:grpSpPr>
        <p:sp>
          <p:nvSpPr>
            <p:cNvPr id="28" name="矩形 27"/>
            <p:cNvSpPr/>
            <p:nvPr/>
          </p:nvSpPr>
          <p:spPr bwMode="auto">
            <a:xfrm>
              <a:off x="2989371" y="3731122"/>
              <a:ext cx="1877294" cy="5512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lnSpc>
                  <a:spcPct val="150000"/>
                </a:lnSpc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由于时间等因素，本软件开发了主要功能，对于局部的功能仍未进行完善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完善软件功能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276432" y="4549704"/>
            <a:ext cx="2850118" cy="632526"/>
            <a:chOff x="3159911" y="3408233"/>
            <a:chExt cx="1928395" cy="632526"/>
          </a:xfrm>
        </p:grpSpPr>
        <p:sp>
          <p:nvSpPr>
            <p:cNvPr id="31" name="矩形 30"/>
            <p:cNvSpPr/>
            <p:nvPr/>
          </p:nvSpPr>
          <p:spPr bwMode="auto">
            <a:xfrm>
              <a:off x="3165095" y="3731122"/>
              <a:ext cx="1923211" cy="30963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对软件的代码进行优化与进一步整合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优化软件代码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40978" y="4549704"/>
            <a:ext cx="2774592" cy="874130"/>
            <a:chOff x="2989371" y="3408233"/>
            <a:chExt cx="1877294" cy="874130"/>
          </a:xfrm>
        </p:grpSpPr>
        <p:sp>
          <p:nvSpPr>
            <p:cNvPr id="34" name="矩形 33"/>
            <p:cNvSpPr/>
            <p:nvPr/>
          </p:nvSpPr>
          <p:spPr bwMode="auto">
            <a:xfrm>
              <a:off x="2989371" y="3731122"/>
              <a:ext cx="1877294" cy="5512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对于用户在使用过程中出现的问题，如提交失败等，添加对用户的失败情况处理等指引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159911" y="3408233"/>
              <a:ext cx="170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/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优化用户使用体验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二、软件改进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Application 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to improve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2F3A8ED-D0BA-4B6E-A1A3-970F3A28B637}"/>
              </a:ext>
            </a:extLst>
          </p:cNvPr>
          <p:cNvSpPr txBox="1"/>
          <p:nvPr/>
        </p:nvSpPr>
        <p:spPr>
          <a:xfrm>
            <a:off x="4726879" y="1299107"/>
            <a:ext cx="2738250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PART 01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9F92D49-648F-415D-82E8-2BC0671F69F1}"/>
              </a:ext>
            </a:extLst>
          </p:cNvPr>
          <p:cNvCxnSpPr/>
          <p:nvPr/>
        </p:nvCxnSpPr>
        <p:spPr>
          <a:xfrm>
            <a:off x="5727700" y="2408954"/>
            <a:ext cx="736600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CC1AB410-3964-48D1-BD6C-2C4E66175B2A}"/>
              </a:ext>
            </a:extLst>
          </p:cNvPr>
          <p:cNvGrpSpPr/>
          <p:nvPr/>
        </p:nvGrpSpPr>
        <p:grpSpPr>
          <a:xfrm>
            <a:off x="2743200" y="2571446"/>
            <a:ext cx="6705600" cy="892880"/>
            <a:chOff x="2755900" y="322045"/>
            <a:chExt cx="6705600" cy="89288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742B850-A029-457C-A3F1-CD489ABFFCBA}"/>
                </a:ext>
              </a:extLst>
            </p:cNvPr>
            <p:cNvSpPr txBox="1"/>
            <p:nvPr/>
          </p:nvSpPr>
          <p:spPr>
            <a:xfrm>
              <a:off x="4169708" y="322045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defRPr/>
              </a:pPr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软件功能及可用性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F1FACF-A4A8-49A8-982B-556D1529F190}"/>
                </a:ext>
              </a:extLst>
            </p:cNvPr>
            <p:cNvSpPr txBox="1"/>
            <p:nvPr/>
          </p:nvSpPr>
          <p:spPr>
            <a:xfrm>
              <a:off x="2755900" y="874191"/>
              <a:ext cx="6705600" cy="3407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Functionality and availability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777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575522" y="3827744"/>
            <a:ext cx="4709022" cy="0"/>
          </a:xfrm>
          <a:prstGeom prst="line">
            <a:avLst/>
          </a:prstGeom>
          <a:ln w="15875">
            <a:solidFill>
              <a:srgbClr val="3F3B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71265" y="2287464"/>
            <a:ext cx="8747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dirty="0">
                <a:solidFill>
                  <a:srgbClr val="E8A243"/>
                </a:solidFill>
                <a:cs typeface="+mn-ea"/>
                <a:sym typeface="+mn-lt"/>
              </a:rPr>
              <a:t>THANKD!</a:t>
            </a:r>
            <a:endParaRPr lang="en-US" altLang="zh-CN" sz="1400" dirty="0">
              <a:solidFill>
                <a:srgbClr val="E8A243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64" y="-24566"/>
            <a:ext cx="2536508" cy="2536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495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一、登录与注册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Login </a:t>
            </a:r>
            <a:r>
              <a:rPr lang="en-US" altLang="zh-CN" sz="1400" dirty="0">
                <a:solidFill>
                  <a:prstClr val="black"/>
                </a:solidFill>
                <a:cs typeface="+mn-ea"/>
                <a:sym typeface="+mn-lt"/>
              </a:rPr>
              <a:t>and register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图片占位符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r="16706"/>
          <a:stretch>
            <a:fillRect/>
          </a:stretch>
        </p:blipFill>
        <p:spPr>
          <a:xfrm>
            <a:off x="5246911" y="3029917"/>
            <a:ext cx="1226392" cy="1215748"/>
          </a:xfrm>
          <a:custGeom>
            <a:avLst/>
            <a:gdLst>
              <a:gd name="connsiteX0" fmla="*/ 613196 w 1226392"/>
              <a:gd name="connsiteY0" fmla="*/ 0 h 1227256"/>
              <a:gd name="connsiteX1" fmla="*/ 1226392 w 1226392"/>
              <a:gd name="connsiteY1" fmla="*/ 613628 h 1227256"/>
              <a:gd name="connsiteX2" fmla="*/ 613196 w 1226392"/>
              <a:gd name="connsiteY2" fmla="*/ 1227256 h 1227256"/>
              <a:gd name="connsiteX3" fmla="*/ 0 w 1226392"/>
              <a:gd name="connsiteY3" fmla="*/ 613628 h 1227256"/>
              <a:gd name="connsiteX4" fmla="*/ 613196 w 1226392"/>
              <a:gd name="connsiteY4" fmla="*/ 0 h 122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92" h="1227256">
                <a:moveTo>
                  <a:pt x="613196" y="0"/>
                </a:moveTo>
                <a:cubicBezTo>
                  <a:pt x="951855" y="0"/>
                  <a:pt x="1226392" y="274731"/>
                  <a:pt x="1226392" y="613628"/>
                </a:cubicBezTo>
                <a:cubicBezTo>
                  <a:pt x="1226392" y="952525"/>
                  <a:pt x="951855" y="1227256"/>
                  <a:pt x="613196" y="1227256"/>
                </a:cubicBezTo>
                <a:cubicBezTo>
                  <a:pt x="274537" y="1227256"/>
                  <a:pt x="0" y="952525"/>
                  <a:pt x="0" y="613628"/>
                </a:cubicBezTo>
                <a:cubicBezTo>
                  <a:pt x="0" y="274731"/>
                  <a:pt x="274537" y="0"/>
                  <a:pt x="613196" y="0"/>
                </a:cubicBez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27738" y="1876291"/>
            <a:ext cx="3921326" cy="3432266"/>
            <a:chOff x="1565074" y="2073230"/>
            <a:chExt cx="3921326" cy="3432266"/>
          </a:xfrm>
        </p:grpSpPr>
        <p:sp>
          <p:nvSpPr>
            <p:cNvPr id="8" name="Freeform: Shape 3"/>
            <p:cNvSpPr/>
            <p:nvPr/>
          </p:nvSpPr>
          <p:spPr>
            <a:xfrm>
              <a:off x="1673500" y="2073230"/>
              <a:ext cx="3812900" cy="3432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91" y="0"/>
                  </a:moveTo>
                  <a:cubicBezTo>
                    <a:pt x="14962" y="0"/>
                    <a:pt x="19247" y="4690"/>
                    <a:pt x="19375" y="10530"/>
                  </a:cubicBezTo>
                  <a:lnTo>
                    <a:pt x="21600" y="10530"/>
                  </a:lnTo>
                  <a:lnTo>
                    <a:pt x="18065" y="16006"/>
                  </a:lnTo>
                  <a:lnTo>
                    <a:pt x="14627" y="10530"/>
                  </a:lnTo>
                  <a:lnTo>
                    <a:pt x="16952" y="10530"/>
                  </a:lnTo>
                  <a:cubicBezTo>
                    <a:pt x="16825" y="6181"/>
                    <a:pt x="13624" y="2699"/>
                    <a:pt x="9691" y="2699"/>
                  </a:cubicBezTo>
                  <a:cubicBezTo>
                    <a:pt x="5677" y="2699"/>
                    <a:pt x="2423" y="6327"/>
                    <a:pt x="2423" y="10799"/>
                  </a:cubicBezTo>
                  <a:cubicBezTo>
                    <a:pt x="2423" y="15273"/>
                    <a:pt x="5677" y="18901"/>
                    <a:pt x="9691" y="18901"/>
                  </a:cubicBezTo>
                  <a:cubicBezTo>
                    <a:pt x="11300" y="18901"/>
                    <a:pt x="12788" y="18315"/>
                    <a:pt x="13991" y="17329"/>
                  </a:cubicBezTo>
                  <a:lnTo>
                    <a:pt x="15657" y="19310"/>
                  </a:lnTo>
                  <a:cubicBezTo>
                    <a:pt x="14013" y="20745"/>
                    <a:pt x="11941" y="21600"/>
                    <a:pt x="9691" y="21600"/>
                  </a:cubicBezTo>
                  <a:cubicBezTo>
                    <a:pt x="4339" y="21600"/>
                    <a:pt x="0" y="16766"/>
                    <a:pt x="0" y="10799"/>
                  </a:cubicBezTo>
                  <a:cubicBezTo>
                    <a:pt x="0" y="4836"/>
                    <a:pt x="4339" y="0"/>
                    <a:pt x="9691" y="0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4"/>
            <p:cNvSpPr/>
            <p:nvPr/>
          </p:nvSpPr>
          <p:spPr>
            <a:xfrm>
              <a:off x="3924993" y="4660611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0" name="Oval 8"/>
            <p:cNvSpPr/>
            <p:nvPr/>
          </p:nvSpPr>
          <p:spPr>
            <a:xfrm>
              <a:off x="2196216" y="4676387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1" name="Oval 9"/>
            <p:cNvSpPr/>
            <p:nvPr/>
          </p:nvSpPr>
          <p:spPr>
            <a:xfrm>
              <a:off x="1565074" y="2807932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dirty="0">
                  <a:solidFill>
                    <a:schemeClr val="lt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12" name="Oval 10"/>
            <p:cNvSpPr/>
            <p:nvPr/>
          </p:nvSpPr>
          <p:spPr>
            <a:xfrm>
              <a:off x="3925055" y="2219757"/>
              <a:ext cx="673675" cy="673674"/>
            </a:xfrm>
            <a:prstGeom prst="ellipse">
              <a:avLst/>
            </a:prstGeom>
            <a:solidFill>
              <a:srgbClr val="E8A24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>
                  <a:solidFill>
                    <a:schemeClr val="lt1"/>
                  </a:solidFill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986404" y="5308563"/>
            <a:ext cx="3274695" cy="828675"/>
            <a:chOff x="874712" y="3344238"/>
            <a:chExt cx="3274695" cy="828675"/>
          </a:xfrm>
        </p:grpSpPr>
        <p:sp>
          <p:nvSpPr>
            <p:cNvPr id="15" name="矩形 14"/>
            <p:cNvSpPr/>
            <p:nvPr/>
          </p:nvSpPr>
          <p:spPr>
            <a:xfrm>
              <a:off x="874712" y="3639513"/>
              <a:ext cx="3274695" cy="53340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对注册信息进行检测，确保用户登录信息的唯一性，新注册用户默认为普通用户类型。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注册信息存储</a:t>
              </a:r>
            </a:p>
          </p:txBody>
        </p:sp>
      </p:grpSp>
      <p:grpSp>
        <p:nvGrpSpPr>
          <p:cNvPr id="3" name="组合 13"/>
          <p:cNvGrpSpPr/>
          <p:nvPr/>
        </p:nvGrpSpPr>
        <p:grpSpPr>
          <a:xfrm>
            <a:off x="1421402" y="4705695"/>
            <a:ext cx="3274695" cy="1050290"/>
            <a:chOff x="874712" y="3344238"/>
            <a:chExt cx="3274695" cy="1050290"/>
          </a:xfrm>
        </p:grpSpPr>
        <p:sp>
          <p:nvSpPr>
            <p:cNvPr id="29" name="矩形 14"/>
            <p:cNvSpPr/>
            <p:nvPr/>
          </p:nvSpPr>
          <p:spPr>
            <a:xfrm>
              <a:off x="874712" y="3639513"/>
              <a:ext cx="327469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通过SharePreference存储登录信息，未登录用户界面与普通用户类似，个人页提示登录跳转</a:t>
              </a:r>
            </a:p>
          </p:txBody>
        </p:sp>
        <p:sp>
          <p:nvSpPr>
            <p:cNvPr id="31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登录状态存储</a:t>
              </a:r>
            </a:p>
          </p:txBody>
        </p:sp>
      </p:grpSp>
      <p:grpSp>
        <p:nvGrpSpPr>
          <p:cNvPr id="35" name="组合 13"/>
          <p:cNvGrpSpPr/>
          <p:nvPr/>
        </p:nvGrpSpPr>
        <p:grpSpPr>
          <a:xfrm>
            <a:off x="2289386" y="919148"/>
            <a:ext cx="1873666" cy="2291251"/>
            <a:chOff x="874712" y="3344238"/>
            <a:chExt cx="3274695" cy="1050290"/>
          </a:xfrm>
        </p:grpSpPr>
        <p:sp>
          <p:nvSpPr>
            <p:cNvPr id="36" name="矩形 14"/>
            <p:cNvSpPr/>
            <p:nvPr/>
          </p:nvSpPr>
          <p:spPr>
            <a:xfrm>
              <a:off x="874712" y="3639513"/>
              <a:ext cx="327469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用户通过未登录用户个人界面进行登录，服务器根据登录信息进行查询，当信息合法时根据用户类型返回用户基本信息、组织信息等。</a:t>
              </a:r>
            </a:p>
          </p:txBody>
        </p:sp>
        <p:sp>
          <p:nvSpPr>
            <p:cNvPr id="37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登录请求与处理</a:t>
              </a:r>
            </a:p>
          </p:txBody>
        </p:sp>
      </p:grpSp>
      <p:grpSp>
        <p:nvGrpSpPr>
          <p:cNvPr id="38" name="组合 13"/>
          <p:cNvGrpSpPr/>
          <p:nvPr/>
        </p:nvGrpSpPr>
        <p:grpSpPr>
          <a:xfrm>
            <a:off x="7300395" y="1213818"/>
            <a:ext cx="3274695" cy="1050290"/>
            <a:chOff x="874712" y="3344238"/>
            <a:chExt cx="3274695" cy="1050290"/>
          </a:xfrm>
        </p:grpSpPr>
        <p:sp>
          <p:nvSpPr>
            <p:cNvPr id="39" name="矩形 14"/>
            <p:cNvSpPr/>
            <p:nvPr/>
          </p:nvSpPr>
          <p:spPr>
            <a:xfrm>
              <a:off x="874712" y="3639513"/>
              <a:ext cx="3274695" cy="75501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用户登录操作或者登出操作时，使用SharePreference.Editor及时对登录信息进行添加、删除。</a:t>
              </a:r>
            </a:p>
          </p:txBody>
        </p:sp>
        <p:sp>
          <p:nvSpPr>
            <p:cNvPr id="40" name="矩形 15"/>
            <p:cNvSpPr/>
            <p:nvPr/>
          </p:nvSpPr>
          <p:spPr>
            <a:xfrm>
              <a:off x="874712" y="3344238"/>
              <a:ext cx="2241974" cy="3860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登录状态更新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3F443108-22DE-4452-9006-57ADC60D1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60" y="1011854"/>
            <a:ext cx="1950522" cy="34675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6CFCF26-5963-4AEA-A5B3-95D40BA35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614" y="2193635"/>
            <a:ext cx="1873666" cy="3330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81D63-5127-4C55-A652-9CE960AAD948}"/>
              </a:ext>
            </a:extLst>
          </p:cNvPr>
          <p:cNvSpPr txBox="1"/>
          <p:nvPr/>
        </p:nvSpPr>
        <p:spPr>
          <a:xfrm>
            <a:off x="3616336" y="302841"/>
            <a:ext cx="589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领养信息与申请领养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A5C66-EACE-4B55-ACC7-5E1AFBFD69F2}"/>
              </a:ext>
            </a:extLst>
          </p:cNvPr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3C1401-BA7A-4BA8-B54F-BABC9EF49C93}"/>
              </a:ext>
            </a:extLst>
          </p:cNvPr>
          <p:cNvGrpSpPr/>
          <p:nvPr/>
        </p:nvGrpSpPr>
        <p:grpSpPr>
          <a:xfrm>
            <a:off x="3706860" y="2652421"/>
            <a:ext cx="4778280" cy="1833909"/>
            <a:chOff x="6169120" y="3852516"/>
            <a:chExt cx="4778280" cy="1833909"/>
          </a:xfrm>
          <a:solidFill>
            <a:srgbClr val="E8A243"/>
          </a:solidFill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7A8E5FE-16A2-4081-9661-258E2CC1A41E}"/>
                </a:ext>
              </a:extLst>
            </p:cNvPr>
            <p:cNvSpPr/>
            <p:nvPr/>
          </p:nvSpPr>
          <p:spPr>
            <a:xfrm>
              <a:off x="6169120" y="3852516"/>
              <a:ext cx="4778280" cy="1833909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1A2FE70-F534-4857-BC26-196D9CC4181F}"/>
                </a:ext>
              </a:extLst>
            </p:cNvPr>
            <p:cNvGrpSpPr/>
            <p:nvPr/>
          </p:nvGrpSpPr>
          <p:grpSpPr>
            <a:xfrm>
              <a:off x="6504035" y="4005048"/>
              <a:ext cx="4108450" cy="1442231"/>
              <a:chOff x="874712" y="3070856"/>
              <a:chExt cx="4108450" cy="1442231"/>
            </a:xfrm>
            <a:grpFill/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D5C304E-45FD-4BB0-AA04-472918730FC2}"/>
                  </a:ext>
                </a:extLst>
              </p:cNvPr>
              <p:cNvSpPr/>
              <p:nvPr/>
            </p:nvSpPr>
            <p:spPr>
              <a:xfrm>
                <a:off x="874712" y="3555261"/>
                <a:ext cx="4108450" cy="957826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从数据库分页获取的待领养动物的信息，利用</a:t>
                </a:r>
                <a:r>
                  <a:rPr lang="en-US" altLang="zh-CN" sz="1600" dirty="0" err="1">
                    <a:solidFill>
                      <a:schemeClr val="bg1"/>
                    </a:solidFill>
                    <a:cs typeface="+mn-ea"/>
                    <a:sym typeface="+mn-lt"/>
                  </a:rPr>
                  <a:t>FoldingCell</a:t>
                </a: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展示。当页面滑动到底部时，自动加载下一页的数据，直至全部加载完毕。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1B5605C-FC24-495A-9B69-0F805B5050F3}"/>
                  </a:ext>
                </a:extLst>
              </p:cNvPr>
              <p:cNvSpPr/>
              <p:nvPr/>
            </p:nvSpPr>
            <p:spPr>
              <a:xfrm>
                <a:off x="874712" y="3070856"/>
                <a:ext cx="2241974" cy="4356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用户首页</a:t>
                </a: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F68F679-93C9-4F52-975A-214C487FE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71" y="841622"/>
            <a:ext cx="3149731" cy="55995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B96B5C-2C48-4CA6-A165-21257C025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97" y="841622"/>
            <a:ext cx="3144423" cy="559008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E4E7556-D344-4303-BDDD-FF11CC0515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0" y="841622"/>
            <a:ext cx="3144422" cy="55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81D63-5127-4C55-A652-9CE960AAD948}"/>
              </a:ext>
            </a:extLst>
          </p:cNvPr>
          <p:cNvSpPr txBox="1"/>
          <p:nvPr/>
        </p:nvSpPr>
        <p:spPr>
          <a:xfrm>
            <a:off x="3616336" y="302841"/>
            <a:ext cx="589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领养信息与申请领养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A5C66-EACE-4B55-ACC7-5E1AFBFD69F2}"/>
              </a:ext>
            </a:extLst>
          </p:cNvPr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3C1401-BA7A-4BA8-B54F-BABC9EF49C93}"/>
              </a:ext>
            </a:extLst>
          </p:cNvPr>
          <p:cNvGrpSpPr/>
          <p:nvPr/>
        </p:nvGrpSpPr>
        <p:grpSpPr>
          <a:xfrm>
            <a:off x="3722452" y="2192971"/>
            <a:ext cx="4747096" cy="3006788"/>
            <a:chOff x="6336359" y="3852514"/>
            <a:chExt cx="4611040" cy="2935962"/>
          </a:xfrm>
          <a:solidFill>
            <a:srgbClr val="E8A243"/>
          </a:solidFill>
        </p:grpSpPr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97A8E5FE-16A2-4081-9661-258E2CC1A41E}"/>
                </a:ext>
              </a:extLst>
            </p:cNvPr>
            <p:cNvSpPr/>
            <p:nvPr/>
          </p:nvSpPr>
          <p:spPr>
            <a:xfrm>
              <a:off x="6336359" y="3852514"/>
              <a:ext cx="4611040" cy="2935962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1A2FE70-F534-4857-BC26-196D9CC4181F}"/>
                </a:ext>
              </a:extLst>
            </p:cNvPr>
            <p:cNvGrpSpPr/>
            <p:nvPr/>
          </p:nvGrpSpPr>
          <p:grpSpPr>
            <a:xfrm>
              <a:off x="6504035" y="4005048"/>
              <a:ext cx="4254462" cy="2573693"/>
              <a:chOff x="874712" y="3070856"/>
              <a:chExt cx="4254462" cy="2573693"/>
            </a:xfrm>
            <a:grpFill/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D5C304E-45FD-4BB0-AA04-472918730FC2}"/>
                  </a:ext>
                </a:extLst>
              </p:cNvPr>
              <p:cNvSpPr/>
              <p:nvPr/>
            </p:nvSpPr>
            <p:spPr>
              <a:xfrm>
                <a:off x="874712" y="3555262"/>
                <a:ext cx="4254462" cy="2089287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当前用户的身份是游客时，其只能浏览信息而不能进行相关操作，如左图所示。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当用户登录后再点击“带我回家”的按钮，将跳转到填写领养信息的页面，应用会预读用户信息填充相关项，如右图所示。</a:t>
                </a:r>
                <a:endParaRPr lang="en-US" altLang="zh-CN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提交后有相应提示。提交的申请将保存到数据库，等待管理员处理。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1B5605C-FC24-495A-9B69-0F805B5050F3}"/>
                  </a:ext>
                </a:extLst>
              </p:cNvPr>
              <p:cNvSpPr/>
              <p:nvPr/>
            </p:nvSpPr>
            <p:spPr>
              <a:xfrm>
                <a:off x="874712" y="3070856"/>
                <a:ext cx="2241974" cy="4356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点击“带我回家”</a:t>
                </a:r>
              </a:p>
            </p:txBody>
          </p:sp>
        </p:grp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F68F679-93C9-4F52-975A-214C487FE3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605" y="906041"/>
            <a:ext cx="3149731" cy="55995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B96B5C-2C48-4CA6-A165-21257C0254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0972" y="906041"/>
            <a:ext cx="3144423" cy="55900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05EF14-2F0C-4DAC-8989-DF4B0F0A68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63" y="896604"/>
            <a:ext cx="3149731" cy="55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E581D63-5127-4C55-A652-9CE960AAD948}"/>
              </a:ext>
            </a:extLst>
          </p:cNvPr>
          <p:cNvSpPr txBox="1"/>
          <p:nvPr/>
        </p:nvSpPr>
        <p:spPr>
          <a:xfrm>
            <a:off x="3616336" y="302841"/>
            <a:ext cx="589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领养信息与申请领养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2A5C66-EACE-4B55-ACC7-5E1AFBFD69F2}"/>
              </a:ext>
            </a:extLst>
          </p:cNvPr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7BFA2FB-6217-481B-BE7F-33167D91F3BA}"/>
              </a:ext>
            </a:extLst>
          </p:cNvPr>
          <p:cNvGrpSpPr/>
          <p:nvPr/>
        </p:nvGrpSpPr>
        <p:grpSpPr>
          <a:xfrm>
            <a:off x="807593" y="2685411"/>
            <a:ext cx="2848249" cy="1487178"/>
            <a:chOff x="6169120" y="3852516"/>
            <a:chExt cx="4778280" cy="1833909"/>
          </a:xfrm>
          <a:solidFill>
            <a:srgbClr val="E8A243"/>
          </a:solidFill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89ECE4D7-2D81-4FD7-8CB3-B2160B2363CA}"/>
                </a:ext>
              </a:extLst>
            </p:cNvPr>
            <p:cNvSpPr/>
            <p:nvPr/>
          </p:nvSpPr>
          <p:spPr>
            <a:xfrm>
              <a:off x="6169120" y="3852516"/>
              <a:ext cx="4778280" cy="1833909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DE42DD29-4F62-4864-A42B-0AFAC9C4244C}"/>
                </a:ext>
              </a:extLst>
            </p:cNvPr>
            <p:cNvGrpSpPr/>
            <p:nvPr/>
          </p:nvGrpSpPr>
          <p:grpSpPr>
            <a:xfrm>
              <a:off x="6504035" y="4005048"/>
              <a:ext cx="4108450" cy="1068432"/>
              <a:chOff x="874712" y="3070856"/>
              <a:chExt cx="4108450" cy="1068432"/>
            </a:xfrm>
            <a:grpFill/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F3DF6536-8F13-4444-81CC-C77F0A4CCCD4}"/>
                  </a:ext>
                </a:extLst>
              </p:cNvPr>
              <p:cNvSpPr/>
              <p:nvPr/>
            </p:nvSpPr>
            <p:spPr>
              <a:xfrm>
                <a:off x="874712" y="3578728"/>
                <a:ext cx="4108450" cy="560560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这两项功能同样需要登录后的用户才能使用。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6134E7D-4E9D-4DBD-BCFA-82172D5134E5}"/>
                  </a:ext>
                </a:extLst>
              </p:cNvPr>
              <p:cNvSpPr/>
              <p:nvPr/>
            </p:nvSpPr>
            <p:spPr>
              <a:xfrm>
                <a:off x="874712" y="3070856"/>
                <a:ext cx="3070125" cy="313748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加号扩展功能</a:t>
                </a: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3F1A161-6470-46DC-AB18-90E0FB6B7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34" y="1056491"/>
            <a:ext cx="3149731" cy="55995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8F679-93C9-4F52-975A-214C487FE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183" y="1056490"/>
            <a:ext cx="3149730" cy="55995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405EF14-2F0C-4DAC-8989-DF4B0F0A68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4182" y="1056489"/>
            <a:ext cx="3149731" cy="559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2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589342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个人主页与申请记录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07130" y="2083435"/>
            <a:ext cx="4778375" cy="3215640"/>
            <a:chOff x="6169120" y="3852516"/>
            <a:chExt cx="4778280" cy="2931476"/>
          </a:xfrm>
          <a:solidFill>
            <a:srgbClr val="E8A243"/>
          </a:solidFill>
        </p:grpSpPr>
        <p:sp>
          <p:nvSpPr>
            <p:cNvPr id="11" name="Rectangle 4"/>
            <p:cNvSpPr/>
            <p:nvPr/>
          </p:nvSpPr>
          <p:spPr>
            <a:xfrm>
              <a:off x="6169120" y="3852516"/>
              <a:ext cx="4778280" cy="2931476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513560" y="3949896"/>
              <a:ext cx="4108450" cy="2686669"/>
              <a:chOff x="884237" y="3015704"/>
              <a:chExt cx="4108450" cy="2686669"/>
            </a:xfrm>
            <a:grpFill/>
          </p:grpSpPr>
          <p:sp>
            <p:nvSpPr>
              <p:cNvPr id="13" name="矩形 12"/>
              <p:cNvSpPr/>
              <p:nvPr/>
            </p:nvSpPr>
            <p:spPr>
              <a:xfrm>
                <a:off x="884237" y="3467875"/>
                <a:ext cx="4108450" cy="2234498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用户未登录时，个人页的头像、昵称和手机号等均为提示登录的默认状态。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用户在未登录状态下点击列表时，立即登录对话框均会弹出，如右图，提示用户登录。</a:t>
                </a:r>
              </a:p>
              <a:p>
                <a:pPr algn="just"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用户需前往登录页面完成登录后方可进行进一步的操作。</a:t>
                </a: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92492" y="3015704"/>
                <a:ext cx="2241974" cy="392463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个人主页</a:t>
                </a:r>
              </a:p>
            </p:txBody>
          </p:sp>
        </p:grp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9" y="852922"/>
            <a:ext cx="3056202" cy="5433248"/>
          </a:xfrm>
          <a:prstGeom prst="rect">
            <a:avLst/>
          </a:prstGeom>
        </p:spPr>
      </p:pic>
      <p:pic>
        <p:nvPicPr>
          <p:cNvPr id="2" name="图片 1" descr="45ad1db2a870ad8079c9a35dbc5237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852805"/>
            <a:ext cx="3076575" cy="547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6336" y="302841"/>
            <a:ext cx="589342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、</a:t>
            </a:r>
            <a:r>
              <a:rPr lang="zh-CN" altLang="en-US" sz="2400" dirty="0">
                <a:solidFill>
                  <a:srgbClr val="E8A243"/>
                </a:solidFill>
                <a:cs typeface="+mn-ea"/>
                <a:sym typeface="+mn-lt"/>
              </a:rPr>
              <a:t>普通用户端</a:t>
            </a:r>
            <a:r>
              <a:rPr lang="en-US" altLang="zh-CN" sz="2400" dirty="0">
                <a:solidFill>
                  <a:srgbClr val="E8A243"/>
                </a:solidFill>
                <a:cs typeface="+mn-ea"/>
                <a:sym typeface="+mn-lt"/>
              </a:rPr>
              <a:t>——</a:t>
            </a:r>
            <a:r>
              <a:rPr lang="zh-CN" altLang="en-US" sz="2400" noProof="0" dirty="0">
                <a:ln>
                  <a:noFill/>
                </a:ln>
                <a:solidFill>
                  <a:srgbClr val="E8A243"/>
                </a:solidFill>
                <a:effectLst/>
                <a:uLnTx/>
                <a:uFillTx/>
                <a:cs typeface="+mn-ea"/>
                <a:sym typeface="+mn-lt"/>
              </a:rPr>
              <a:t>个人主页与申请记录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8A243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8621" y="752153"/>
            <a:ext cx="633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Common user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1644" y="2146300"/>
            <a:ext cx="3785870" cy="2650490"/>
            <a:chOff x="6246058" y="3852516"/>
            <a:chExt cx="4778280" cy="2886497"/>
          </a:xfrm>
          <a:solidFill>
            <a:srgbClr val="E8A243"/>
          </a:solidFill>
        </p:grpSpPr>
        <p:sp>
          <p:nvSpPr>
            <p:cNvPr id="16" name="Rectangle 4"/>
            <p:cNvSpPr/>
            <p:nvPr/>
          </p:nvSpPr>
          <p:spPr>
            <a:xfrm>
              <a:off x="6246058" y="3852516"/>
              <a:ext cx="4778280" cy="2886497"/>
            </a:xfrm>
            <a:prstGeom prst="rect">
              <a:avLst/>
            </a:prstGeom>
            <a:grpFill/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504035" y="4005048"/>
              <a:ext cx="4108450" cy="2566040"/>
              <a:chOff x="874712" y="3070856"/>
              <a:chExt cx="4108450" cy="2566040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874712" y="3609986"/>
                <a:ext cx="4108450" cy="2026910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用户登录后点击个人信息可跳转至个人信息页。</a:t>
                </a:r>
              </a:p>
              <a:p>
                <a:pPr>
                  <a:lnSpc>
                    <a:spcPct val="120000"/>
                  </a:lnSpc>
                </a:pP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用户在个人信息页可进行头像、昵称和地址的修改，该修改会实时同步到后端服务器的数据库上。</a:t>
                </a: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74712" y="3070856"/>
                <a:ext cx="3070125" cy="501368"/>
              </a:xfrm>
              <a:prstGeom prst="rect">
                <a:avLst/>
              </a:prstGeom>
              <a:grp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个人信息页</a:t>
                </a:r>
              </a:p>
            </p:txBody>
          </p:sp>
        </p:grpSp>
      </p:grpSp>
      <p:pic>
        <p:nvPicPr>
          <p:cNvPr id="8" name="图片 7" descr="7821007ce3dfcfbe5ae53cbfdf767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30" y="843280"/>
            <a:ext cx="3223260" cy="5737860"/>
          </a:xfrm>
          <a:prstGeom prst="rect">
            <a:avLst/>
          </a:prstGeom>
        </p:spPr>
      </p:pic>
      <p:pic>
        <p:nvPicPr>
          <p:cNvPr id="9" name="图片 8" descr="53fb974b49d141efe173639e207f17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5" y="834390"/>
            <a:ext cx="3230880" cy="574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答辩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f1mrci3">
      <a:majorFont>
        <a:latin typeface="字魂59号-创粗黑" panose="020F0302020204030204"/>
        <a:ea typeface="字魂59号-创粗黑"/>
        <a:cs typeface=""/>
      </a:majorFont>
      <a:minorFont>
        <a:latin typeface="字魂59号-创粗黑" panose="020F0502020204030204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1742</Words>
  <Application>Microsoft Office PowerPoint</Application>
  <PresentationFormat>宽屏</PresentationFormat>
  <Paragraphs>262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思源黑体 CN Normal</vt:lpstr>
      <vt:lpstr>宋体</vt:lpstr>
      <vt:lpstr>字魂59号-创粗黑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</dc:title>
  <dc:creator>Anzichen</dc:creator>
  <cp:lastModifiedBy>Pietra</cp:lastModifiedBy>
  <cp:revision>63</cp:revision>
  <dcterms:created xsi:type="dcterms:W3CDTF">2019-04-17T05:56:01Z</dcterms:created>
  <dcterms:modified xsi:type="dcterms:W3CDTF">2019-12-18T06:42:25Z</dcterms:modified>
</cp:coreProperties>
</file>